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2" r:id="rId1"/>
  </p:sldMasterIdLst>
  <p:notesMasterIdLst>
    <p:notesMasterId r:id="rId104"/>
  </p:notesMasterIdLst>
  <p:sldIdLst>
    <p:sldId id="302" r:id="rId2"/>
    <p:sldId id="350" r:id="rId3"/>
    <p:sldId id="298" r:id="rId4"/>
    <p:sldId id="352" r:id="rId5"/>
    <p:sldId id="309" r:id="rId6"/>
    <p:sldId id="307" r:id="rId7"/>
    <p:sldId id="354" r:id="rId8"/>
    <p:sldId id="351" r:id="rId9"/>
    <p:sldId id="353" r:id="rId10"/>
    <p:sldId id="300" r:id="rId11"/>
    <p:sldId id="320" r:id="rId12"/>
    <p:sldId id="375" r:id="rId13"/>
    <p:sldId id="349" r:id="rId14"/>
    <p:sldId id="356" r:id="rId15"/>
    <p:sldId id="311" r:id="rId16"/>
    <p:sldId id="345" r:id="rId17"/>
    <p:sldId id="314" r:id="rId18"/>
    <p:sldId id="348" r:id="rId19"/>
    <p:sldId id="319" r:id="rId20"/>
    <p:sldId id="347" r:id="rId21"/>
    <p:sldId id="318" r:id="rId22"/>
    <p:sldId id="346" r:id="rId23"/>
    <p:sldId id="317" r:id="rId24"/>
    <p:sldId id="344" r:id="rId25"/>
    <p:sldId id="312" r:id="rId26"/>
    <p:sldId id="340" r:id="rId27"/>
    <p:sldId id="316" r:id="rId28"/>
    <p:sldId id="341" r:id="rId29"/>
    <p:sldId id="313" r:id="rId30"/>
    <p:sldId id="343" r:id="rId31"/>
    <p:sldId id="315" r:id="rId32"/>
    <p:sldId id="342" r:id="rId33"/>
    <p:sldId id="357" r:id="rId34"/>
    <p:sldId id="358" r:id="rId35"/>
    <p:sldId id="284" r:id="rId36"/>
    <p:sldId id="321" r:id="rId37"/>
    <p:sldId id="328" r:id="rId38"/>
    <p:sldId id="285" r:id="rId39"/>
    <p:sldId id="286" r:id="rId40"/>
    <p:sldId id="287" r:id="rId41"/>
    <p:sldId id="331" r:id="rId42"/>
    <p:sldId id="288" r:id="rId43"/>
    <p:sldId id="289" r:id="rId44"/>
    <p:sldId id="290" r:id="rId45"/>
    <p:sldId id="330" r:id="rId46"/>
    <p:sldId id="291" r:id="rId47"/>
    <p:sldId id="292" r:id="rId48"/>
    <p:sldId id="293" r:id="rId49"/>
    <p:sldId id="332" r:id="rId50"/>
    <p:sldId id="294" r:id="rId51"/>
    <p:sldId id="333" r:id="rId52"/>
    <p:sldId id="295" r:id="rId53"/>
    <p:sldId id="334" r:id="rId54"/>
    <p:sldId id="335" r:id="rId55"/>
    <p:sldId id="296" r:id="rId56"/>
    <p:sldId id="336" r:id="rId57"/>
    <p:sldId id="297" r:id="rId58"/>
    <p:sldId id="360" r:id="rId59"/>
    <p:sldId id="338" r:id="rId60"/>
    <p:sldId id="271" r:id="rId61"/>
    <p:sldId id="361" r:id="rId62"/>
    <p:sldId id="272" r:id="rId63"/>
    <p:sldId id="273" r:id="rId64"/>
    <p:sldId id="274" r:id="rId65"/>
    <p:sldId id="362" r:id="rId66"/>
    <p:sldId id="275" r:id="rId67"/>
    <p:sldId id="276" r:id="rId68"/>
    <p:sldId id="363" r:id="rId69"/>
    <p:sldId id="277" r:id="rId70"/>
    <p:sldId id="278" r:id="rId71"/>
    <p:sldId id="279" r:id="rId72"/>
    <p:sldId id="364" r:id="rId73"/>
    <p:sldId id="280" r:id="rId74"/>
    <p:sldId id="365" r:id="rId75"/>
    <p:sldId id="281" r:id="rId76"/>
    <p:sldId id="366" r:id="rId77"/>
    <p:sldId id="282" r:id="rId78"/>
    <p:sldId id="304" r:id="rId79"/>
    <p:sldId id="305" r:id="rId80"/>
    <p:sldId id="256" r:id="rId81"/>
    <p:sldId id="367" r:id="rId82"/>
    <p:sldId id="257" r:id="rId83"/>
    <p:sldId id="258" r:id="rId84"/>
    <p:sldId id="259" r:id="rId85"/>
    <p:sldId id="368" r:id="rId86"/>
    <p:sldId id="260" r:id="rId87"/>
    <p:sldId id="261" r:id="rId88"/>
    <p:sldId id="262" r:id="rId89"/>
    <p:sldId id="263" r:id="rId90"/>
    <p:sldId id="369" r:id="rId91"/>
    <p:sldId id="264" r:id="rId92"/>
    <p:sldId id="370" r:id="rId93"/>
    <p:sldId id="265" r:id="rId94"/>
    <p:sldId id="266" r:id="rId95"/>
    <p:sldId id="267" r:id="rId96"/>
    <p:sldId id="372" r:id="rId97"/>
    <p:sldId id="268" r:id="rId98"/>
    <p:sldId id="269" r:id="rId99"/>
    <p:sldId id="374" r:id="rId100"/>
    <p:sldId id="270" r:id="rId101"/>
    <p:sldId id="359" r:id="rId102"/>
    <p:sldId id="337" r:id="rId103"/>
  </p:sldIdLst>
  <p:sldSz cx="10075863" cy="7562850"/>
  <p:notesSz cx="10058400" cy="7772400"/>
  <p:custDataLst>
    <p:tags r:id="rId105"/>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5" autoAdjust="0"/>
    <p:restoredTop sz="82603" autoAdjust="0"/>
  </p:normalViewPr>
  <p:slideViewPr>
    <p:cSldViewPr>
      <p:cViewPr varScale="1">
        <p:scale>
          <a:sx n="71" d="100"/>
          <a:sy n="71" d="100"/>
        </p:scale>
        <p:origin x="1170" y="7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a:extLst>
              <a:ext uri="{FF2B5EF4-FFF2-40B4-BE49-F238E27FC236}">
                <a16:creationId xmlns:a16="http://schemas.microsoft.com/office/drawing/2014/main" id="{421E4750-7478-410A-85BE-9C58181D665B}"/>
              </a:ext>
            </a:extLst>
          </p:cNvPr>
          <p:cNvSpPr>
            <a:spLocks noChangeArrowheads="1"/>
          </p:cNvSpPr>
          <p:nvPr/>
        </p:nvSpPr>
        <p:spPr bwMode="auto">
          <a:xfrm>
            <a:off x="0" y="0"/>
            <a:ext cx="10058400" cy="7772400"/>
          </a:xfrm>
          <a:prstGeom prst="roundRect">
            <a:avLst>
              <a:gd name="adj" fmla="val 19"/>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2051" name="AutoShape 2">
            <a:extLst>
              <a:ext uri="{FF2B5EF4-FFF2-40B4-BE49-F238E27FC236}">
                <a16:creationId xmlns:a16="http://schemas.microsoft.com/office/drawing/2014/main" id="{940D54E9-703A-4B92-9AA3-253155E0237E}"/>
              </a:ext>
            </a:extLst>
          </p:cNvPr>
          <p:cNvSpPr>
            <a:spLocks noChangeArrowheads="1"/>
          </p:cNvSpPr>
          <p:nvPr/>
        </p:nvSpPr>
        <p:spPr bwMode="auto">
          <a:xfrm>
            <a:off x="0" y="0"/>
            <a:ext cx="10058400" cy="77724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2052" name="AutoShape 3">
            <a:extLst>
              <a:ext uri="{FF2B5EF4-FFF2-40B4-BE49-F238E27FC236}">
                <a16:creationId xmlns:a16="http://schemas.microsoft.com/office/drawing/2014/main" id="{1C7D5F3B-BF29-4ED5-9EFC-B219D5A6BFD7}"/>
              </a:ext>
            </a:extLst>
          </p:cNvPr>
          <p:cNvSpPr>
            <a:spLocks noChangeArrowheads="1"/>
          </p:cNvSpPr>
          <p:nvPr/>
        </p:nvSpPr>
        <p:spPr bwMode="auto">
          <a:xfrm>
            <a:off x="0" y="0"/>
            <a:ext cx="10058400" cy="77724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2053" name="AutoShape 4">
            <a:extLst>
              <a:ext uri="{FF2B5EF4-FFF2-40B4-BE49-F238E27FC236}">
                <a16:creationId xmlns:a16="http://schemas.microsoft.com/office/drawing/2014/main" id="{12B1F79A-84E3-48DF-86FD-A81287ECBC6C}"/>
              </a:ext>
            </a:extLst>
          </p:cNvPr>
          <p:cNvSpPr>
            <a:spLocks noChangeArrowheads="1"/>
          </p:cNvSpPr>
          <p:nvPr/>
        </p:nvSpPr>
        <p:spPr bwMode="auto">
          <a:xfrm>
            <a:off x="0" y="0"/>
            <a:ext cx="10058400" cy="77724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2054" name="AutoShape 5">
            <a:extLst>
              <a:ext uri="{FF2B5EF4-FFF2-40B4-BE49-F238E27FC236}">
                <a16:creationId xmlns:a16="http://schemas.microsoft.com/office/drawing/2014/main" id="{44ABCE4A-1FCA-47FE-8CB3-8D5AF20B96E4}"/>
              </a:ext>
            </a:extLst>
          </p:cNvPr>
          <p:cNvSpPr>
            <a:spLocks noChangeArrowheads="1"/>
          </p:cNvSpPr>
          <p:nvPr/>
        </p:nvSpPr>
        <p:spPr bwMode="auto">
          <a:xfrm>
            <a:off x="0" y="0"/>
            <a:ext cx="10058400" cy="77724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2055" name="AutoShape 6">
            <a:extLst>
              <a:ext uri="{FF2B5EF4-FFF2-40B4-BE49-F238E27FC236}">
                <a16:creationId xmlns:a16="http://schemas.microsoft.com/office/drawing/2014/main" id="{50E014F6-7611-4411-B3A7-DEB9E87D6F35}"/>
              </a:ext>
            </a:extLst>
          </p:cNvPr>
          <p:cNvSpPr>
            <a:spLocks noChangeArrowheads="1"/>
          </p:cNvSpPr>
          <p:nvPr/>
        </p:nvSpPr>
        <p:spPr bwMode="auto">
          <a:xfrm>
            <a:off x="0" y="0"/>
            <a:ext cx="10058400" cy="77724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2056" name="AutoShape 7">
            <a:extLst>
              <a:ext uri="{FF2B5EF4-FFF2-40B4-BE49-F238E27FC236}">
                <a16:creationId xmlns:a16="http://schemas.microsoft.com/office/drawing/2014/main" id="{FF7A63F9-0221-4268-9625-A9FBF3ED219C}"/>
              </a:ext>
            </a:extLst>
          </p:cNvPr>
          <p:cNvSpPr>
            <a:spLocks noChangeArrowheads="1"/>
          </p:cNvSpPr>
          <p:nvPr/>
        </p:nvSpPr>
        <p:spPr bwMode="auto">
          <a:xfrm>
            <a:off x="0" y="0"/>
            <a:ext cx="10058400" cy="7772400"/>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2057" name="Rectangle 8"/>
          <p:cNvSpPr>
            <a:spLocks noGrp="1" noRot="1" noChangeAspect="1" noChangeArrowheads="1"/>
          </p:cNvSpPr>
          <p:nvPr>
            <p:ph type="sldImg"/>
          </p:nvPr>
        </p:nvSpPr>
        <p:spPr bwMode="auto">
          <a:xfrm>
            <a:off x="3086100" y="590550"/>
            <a:ext cx="3870325"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sp>
      <p:sp>
        <p:nvSpPr>
          <p:cNvPr id="2" name="Rectangle 9">
            <a:extLst>
              <a:ext uri="{FF2B5EF4-FFF2-40B4-BE49-F238E27FC236}">
                <a16:creationId xmlns:a16="http://schemas.microsoft.com/office/drawing/2014/main" id="{F8803AC3-14DB-4CCA-800E-86E90889CE9D}"/>
              </a:ext>
            </a:extLst>
          </p:cNvPr>
          <p:cNvSpPr>
            <a:spLocks noGrp="1" noChangeArrowheads="1"/>
          </p:cNvSpPr>
          <p:nvPr>
            <p:ph type="body"/>
          </p:nvPr>
        </p:nvSpPr>
        <p:spPr bwMode="auto">
          <a:xfrm>
            <a:off x="1006475" y="3690938"/>
            <a:ext cx="8032750" cy="34861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2059" name="Text Box 10">
            <a:extLst>
              <a:ext uri="{FF2B5EF4-FFF2-40B4-BE49-F238E27FC236}">
                <a16:creationId xmlns:a16="http://schemas.microsoft.com/office/drawing/2014/main" id="{6B58E21D-8863-411A-8573-479ACF04F8E3}"/>
              </a:ext>
            </a:extLst>
          </p:cNvPr>
          <p:cNvSpPr txBox="1">
            <a:spLocks noChangeArrowheads="1"/>
          </p:cNvSpPr>
          <p:nvPr/>
        </p:nvSpPr>
        <p:spPr bwMode="auto">
          <a:xfrm>
            <a:off x="0" y="0"/>
            <a:ext cx="43561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2060" name="Text Box 11">
            <a:extLst>
              <a:ext uri="{FF2B5EF4-FFF2-40B4-BE49-F238E27FC236}">
                <a16:creationId xmlns:a16="http://schemas.microsoft.com/office/drawing/2014/main" id="{295E4783-EEC9-4689-9F95-5586CB573CE5}"/>
              </a:ext>
            </a:extLst>
          </p:cNvPr>
          <p:cNvSpPr txBox="1">
            <a:spLocks noChangeArrowheads="1"/>
          </p:cNvSpPr>
          <p:nvPr/>
        </p:nvSpPr>
        <p:spPr bwMode="auto">
          <a:xfrm>
            <a:off x="5692775" y="0"/>
            <a:ext cx="43561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2061" name="Text Box 12">
            <a:extLst>
              <a:ext uri="{FF2B5EF4-FFF2-40B4-BE49-F238E27FC236}">
                <a16:creationId xmlns:a16="http://schemas.microsoft.com/office/drawing/2014/main" id="{074E7424-BCF0-4C47-8E68-C6487B6D5370}"/>
              </a:ext>
            </a:extLst>
          </p:cNvPr>
          <p:cNvSpPr txBox="1">
            <a:spLocks noChangeArrowheads="1"/>
          </p:cNvSpPr>
          <p:nvPr/>
        </p:nvSpPr>
        <p:spPr bwMode="auto">
          <a:xfrm>
            <a:off x="0"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defRPr/>
            </a:pPr>
            <a:endParaRPr lang="en-US" altLang="en-US"/>
          </a:p>
        </p:txBody>
      </p:sp>
      <p:sp>
        <p:nvSpPr>
          <p:cNvPr id="3" name="Rectangle 13">
            <a:extLst>
              <a:ext uri="{FF2B5EF4-FFF2-40B4-BE49-F238E27FC236}">
                <a16:creationId xmlns:a16="http://schemas.microsoft.com/office/drawing/2014/main" id="{9B25922D-64FE-43D0-A296-65C7484BF275}"/>
              </a:ext>
            </a:extLst>
          </p:cNvPr>
          <p:cNvSpPr>
            <a:spLocks noGrp="1" noChangeArrowheads="1"/>
          </p:cNvSpPr>
          <p:nvPr>
            <p:ph type="sldNum"/>
          </p:nvPr>
        </p:nvSpPr>
        <p:spPr bwMode="auto">
          <a:xfrm>
            <a:off x="5692775" y="7383463"/>
            <a:ext cx="4351338" cy="377825"/>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eaLnBrk="1" fontAlgn="auto" hangingPunct="1">
              <a:lnSpc>
                <a:spcPct val="95000"/>
              </a:lnSpc>
              <a:spcBef>
                <a:spcPts val="0"/>
              </a:spcBef>
              <a:spcAft>
                <a:spcPts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anose="02020603050405020304" pitchFamily="18" charset="0"/>
              </a:defRPr>
            </a:lvl1pPr>
          </a:lstStyle>
          <a:p>
            <a:pPr>
              <a:defRPr/>
            </a:pPr>
            <a:fld id="{2F58F78B-DD86-4F9B-90E2-9DF501EF342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kahoot.it/v2/"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kahoot.it/challenge/07043436?challenge-id=1a21d248-425a-451f-b38d-d12bb15fc208_1608238043725"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kahoot.it/v2/"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s://kahoot.it/challenge/07043436?challenge-id=1a21d248-425a-451f-b38d-d12bb15fc208_1608238043725"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kahoot.it/v2/" TargetMode="External"/><Relationship Id="rId2" Type="http://schemas.openxmlformats.org/officeDocument/2006/relationships/slide" Target="../slides/slide101.xml"/><Relationship Id="rId1" Type="http://schemas.openxmlformats.org/officeDocument/2006/relationships/notesMaster" Target="../notesMasters/notesMaster1.xml"/><Relationship Id="rId4" Type="http://schemas.openxmlformats.org/officeDocument/2006/relationships/hyperlink" Target="https://kahoot.it/challenge/07043436?challenge-id=1a21d248-425a-451f-b38d-d12bb15fc208_1608238043725"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xfrm>
            <a:off x="3087688" y="590550"/>
            <a:ext cx="3867150" cy="2903538"/>
          </a:xfrm>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Times New Roman" panose="02020603050405020304" pitchFamily="18" charset="0"/>
              </a:rPr>
              <a:t>Vocab list: Stereotype, Regalia, Time Immemorial, Federally Recognized Tribe, Confederated Tribe </a:t>
            </a:r>
          </a:p>
        </p:txBody>
      </p:sp>
      <p:sp>
        <p:nvSpPr>
          <p:cNvPr id="410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3DFC49D-0231-41C6-8C94-D50A4F151E89}" type="slidenum">
              <a:rPr lang="en-US" altLang="en-US" sz="1400" smtClean="0"/>
              <a:pPr fontAlgn="base">
                <a:spcBef>
                  <a:spcPct val="0"/>
                </a:spcBef>
                <a:spcAft>
                  <a:spcPct val="0"/>
                </a:spcAft>
                <a:buClrTx/>
                <a:buFontTx/>
                <a:buNone/>
              </a:pPr>
              <a:t>1</a:t>
            </a:fld>
            <a:endParaRPr lang="en-US" altLang="en-US" sz="14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CD7E803D-2C05-45BF-AA6E-913C5D97887A}" type="slidenum">
              <a:rPr lang="en-US" altLang="en-US" sz="1400" smtClean="0"/>
              <a:pPr fontAlgn="base">
                <a:spcBef>
                  <a:spcPct val="0"/>
                </a:spcBef>
                <a:spcAft>
                  <a:spcPct val="0"/>
                </a:spcAft>
                <a:buClrTx/>
                <a:buFontTx/>
                <a:buNone/>
              </a:pPr>
              <a:t>35</a:t>
            </a:fld>
            <a:endParaRPr lang="en-US" altLang="en-US" sz="1400" smtClean="0"/>
          </a:p>
        </p:txBody>
      </p:sp>
      <p:sp>
        <p:nvSpPr>
          <p:cNvPr id="36867"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535607DC-ED99-472D-902E-978A6726B393}" type="slidenum">
              <a:rPr lang="en-US" altLang="en-US" sz="1400"/>
              <a:pPr algn="r" eaLnBrk="1" hangingPunct="1">
                <a:lnSpc>
                  <a:spcPct val="95000"/>
                </a:lnSpc>
                <a:spcBef>
                  <a:spcPct val="0"/>
                </a:spcBef>
                <a:buClrTx/>
                <a:buFontTx/>
                <a:buNone/>
              </a:pPr>
              <a:t>35</a:t>
            </a:fld>
            <a:endParaRPr lang="en-US" altLang="en-US" sz="1400"/>
          </a:p>
        </p:txBody>
      </p:sp>
      <p:sp>
        <p:nvSpPr>
          <p:cNvPr id="36868" name="Rectangle 2"/>
          <p:cNvSpPr>
            <a:spLocks noGrp="1" noRot="1" noChangeAspect="1" noChangeArrowheads="1" noTextEdit="1"/>
          </p:cNvSpPr>
          <p:nvPr>
            <p:ph type="sldImg"/>
          </p:nvPr>
        </p:nvSpPr>
        <p:spPr>
          <a:xfrm>
            <a:off x="304800" y="381000"/>
            <a:ext cx="3883025" cy="2914650"/>
          </a:xfrm>
          <a:solidFill>
            <a:srgbClr val="FFFFFF"/>
          </a:solidFill>
          <a:ln>
            <a:solidFill>
              <a:srgbClr val="000000"/>
            </a:solidFill>
            <a:miter lim="800000"/>
            <a:headEnd/>
            <a:tailEnd/>
          </a:ln>
        </p:spPr>
      </p:sp>
      <p:sp>
        <p:nvSpPr>
          <p:cNvPr id="36869" name="Text Box 3"/>
          <p:cNvSpPr>
            <a:spLocks noGrp="1" noChangeArrowheads="1"/>
          </p:cNvSpPr>
          <p:nvPr>
            <p:ph type="body" idx="1"/>
          </p:nvPr>
        </p:nvSpPr>
        <p:spPr>
          <a:xfrm>
            <a:off x="4876800" y="457200"/>
            <a:ext cx="4403725" cy="3014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Dear Coos County 4</a:t>
            </a:r>
            <a:r>
              <a:rPr lang="en-US" altLang="en-US" sz="1400" b="1" baseline="30000" smtClean="0">
                <a:latin typeface="Times New Roman" panose="02020603050405020304" pitchFamily="18" charset="0"/>
                <a:ea typeface="SimSun" panose="02010600030101010101" pitchFamily="2" charset="-122"/>
              </a:rPr>
              <a:t>th</a:t>
            </a:r>
            <a:r>
              <a:rPr lang="en-US" altLang="en-US" sz="1400" b="1" smtClean="0">
                <a:latin typeface="Times New Roman" panose="02020603050405020304" pitchFamily="18" charset="0"/>
                <a:ea typeface="SimSun" panose="02010600030101010101" pitchFamily="2" charset="-122"/>
              </a:rPr>
              <a:t> graders,</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I’m a Siletz tribal member in the 4</a:t>
            </a:r>
            <a:r>
              <a:rPr lang="en-US" altLang="en-US" sz="1400" b="1" baseline="30000" smtClean="0">
                <a:latin typeface="Times New Roman" panose="02020603050405020304" pitchFamily="18" charset="0"/>
                <a:ea typeface="SimSun" panose="02010600030101010101" pitchFamily="2" charset="-122"/>
              </a:rPr>
              <a:t>th</a:t>
            </a:r>
            <a:r>
              <a:rPr lang="en-US" altLang="en-US" sz="1400" b="1" smtClean="0">
                <a:latin typeface="Times New Roman" panose="02020603050405020304" pitchFamily="18" charset="0"/>
                <a:ea typeface="SimSun" panose="02010600030101010101" pitchFamily="2" charset="-122"/>
              </a:rPr>
              <a:t> grade at Siletz Valley charter School in Siletz, Oregon.  We learn about regular school subjects…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5DA60D24-B9E9-47D3-8F7D-DA9FC6EC6CC0}" type="slidenum">
              <a:rPr lang="en-US" altLang="en-US" sz="1400" smtClean="0"/>
              <a:pPr fontAlgn="base">
                <a:spcBef>
                  <a:spcPct val="0"/>
                </a:spcBef>
                <a:spcAft>
                  <a:spcPct val="0"/>
                </a:spcAft>
                <a:buClrTx/>
                <a:buFontTx/>
                <a:buNone/>
              </a:pPr>
              <a:t>38</a:t>
            </a:fld>
            <a:endParaRPr lang="en-US" altLang="en-US" sz="1400" smtClean="0"/>
          </a:p>
        </p:txBody>
      </p:sp>
      <p:sp>
        <p:nvSpPr>
          <p:cNvPr id="38915"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E8620FA8-D8F2-452A-AC1A-B510EE039A33}" type="slidenum">
              <a:rPr lang="en-US" altLang="en-US" sz="1400"/>
              <a:pPr algn="r" eaLnBrk="1" hangingPunct="1">
                <a:lnSpc>
                  <a:spcPct val="95000"/>
                </a:lnSpc>
                <a:spcBef>
                  <a:spcPct val="0"/>
                </a:spcBef>
                <a:buClrTx/>
                <a:buFontTx/>
                <a:buNone/>
              </a:pPr>
              <a:t>38</a:t>
            </a:fld>
            <a:endParaRPr lang="en-US" altLang="en-US" sz="1400"/>
          </a:p>
        </p:txBody>
      </p:sp>
      <p:sp>
        <p:nvSpPr>
          <p:cNvPr id="38916" name="Rectangle 2"/>
          <p:cNvSpPr>
            <a:spLocks noGrp="1" noRot="1" noChangeAspect="1" noChangeArrowheads="1" noTextEdit="1"/>
          </p:cNvSpPr>
          <p:nvPr>
            <p:ph type="sldImg"/>
          </p:nvPr>
        </p:nvSpPr>
        <p:spPr>
          <a:xfrm>
            <a:off x="609600" y="457200"/>
            <a:ext cx="3883025" cy="2914650"/>
          </a:xfrm>
          <a:solidFill>
            <a:srgbClr val="FFFFFF"/>
          </a:solidFill>
          <a:ln>
            <a:solidFill>
              <a:srgbClr val="000000"/>
            </a:solidFill>
            <a:miter lim="800000"/>
            <a:headEnd/>
            <a:tailEnd/>
          </a:ln>
        </p:spPr>
      </p:sp>
      <p:sp>
        <p:nvSpPr>
          <p:cNvPr id="38917" name="Text Box 3"/>
          <p:cNvSpPr>
            <a:spLocks noGrp="1" noChangeArrowheads="1"/>
          </p:cNvSpPr>
          <p:nvPr>
            <p:ph type="body" idx="1"/>
          </p:nvPr>
        </p:nvSpPr>
        <p:spPr>
          <a:xfrm>
            <a:off x="4648200" y="457200"/>
            <a:ext cx="6003925" cy="293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And also have members of our tribe teach about our tribal culture,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so we can teach our own kids when we grow up.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Today at school we are writing letters about what we plan to do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for Spring Vacation.      Some of the time I’ll probably go to…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05D5A496-9437-4A36-A722-615DA5CF2BBA}" type="slidenum">
              <a:rPr lang="en-US" altLang="en-US" sz="1400" smtClean="0"/>
              <a:pPr fontAlgn="base">
                <a:spcBef>
                  <a:spcPct val="0"/>
                </a:spcBef>
                <a:spcAft>
                  <a:spcPct val="0"/>
                </a:spcAft>
                <a:buClrTx/>
                <a:buFontTx/>
                <a:buNone/>
              </a:pPr>
              <a:t>39</a:t>
            </a:fld>
            <a:endParaRPr lang="en-US" altLang="en-US" sz="1400" smtClean="0"/>
          </a:p>
        </p:txBody>
      </p:sp>
      <p:sp>
        <p:nvSpPr>
          <p:cNvPr id="41987" name="Rectangle 1"/>
          <p:cNvSpPr>
            <a:spLocks noGrp="1" noRot="1" noChangeAspect="1" noChangeArrowheads="1" noTextEdit="1"/>
          </p:cNvSpPr>
          <p:nvPr>
            <p:ph type="sldImg"/>
          </p:nvPr>
        </p:nvSpPr>
        <p:spPr>
          <a:xfrm>
            <a:off x="381000" y="381000"/>
            <a:ext cx="3873500" cy="2908300"/>
          </a:xfrm>
          <a:solidFill>
            <a:srgbClr val="FFFFFF"/>
          </a:solidFill>
          <a:ln>
            <a:solidFill>
              <a:srgbClr val="000000"/>
            </a:solidFill>
            <a:miter lim="800000"/>
            <a:headEnd/>
            <a:tailEnd/>
          </a:ln>
        </p:spPr>
      </p:sp>
      <p:sp>
        <p:nvSpPr>
          <p:cNvPr id="41988" name="Text Box 2"/>
          <p:cNvSpPr>
            <a:spLocks noGrp="1" noChangeArrowheads="1"/>
          </p:cNvSpPr>
          <p:nvPr>
            <p:ph type="body" idx="1"/>
          </p:nvPr>
        </p:nvSpPr>
        <p:spPr>
          <a:xfrm>
            <a:off x="4495800" y="381000"/>
            <a:ext cx="4479925" cy="2709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…the youth center to play video games, do crafts, or watch movies,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but some of the time I’ll be with my family and we’ll carry on some of our tribe’s traditions.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 My uncles may take me with them to the Siletz River to collect lamprey eels</a:t>
            </a:r>
            <a:r>
              <a:rPr lang="en-US" altLang="en-US" smtClean="0">
                <a:latin typeface="Times New Roman" panose="02020603050405020304" pitchFamily="18" charset="0"/>
                <a:ea typeface="Microsoft YaHei" panose="020B0503020204020204" pitchFamily="34" charset="-122"/>
              </a:rPr>
              <a:t>.</a:t>
            </a:r>
          </a:p>
        </p:txBody>
      </p:sp>
      <p:sp>
        <p:nvSpPr>
          <p:cNvPr id="41989"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956E8E99-5E27-457D-B428-1A19987968E4}" type="slidenum">
              <a:rPr lang="en-US" altLang="en-US" sz="1400"/>
              <a:pPr algn="r" eaLnBrk="1" hangingPunct="1">
                <a:lnSpc>
                  <a:spcPct val="95000"/>
                </a:lnSpc>
                <a:spcBef>
                  <a:spcPct val="0"/>
                </a:spcBef>
                <a:buClrTx/>
                <a:buFontTx/>
                <a:buNone/>
              </a:pPr>
              <a:t>39</a:t>
            </a:fld>
            <a:endParaRPr lang="en-US" altLang="en-US"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0DE43D81-2DB7-43E9-AF68-6FAD960DE724}" type="slidenum">
              <a:rPr lang="en-US" altLang="en-US" sz="1400" smtClean="0"/>
              <a:pPr fontAlgn="base">
                <a:spcBef>
                  <a:spcPct val="0"/>
                </a:spcBef>
                <a:spcAft>
                  <a:spcPct val="0"/>
                </a:spcAft>
                <a:buClrTx/>
                <a:buFontTx/>
                <a:buNone/>
              </a:pPr>
              <a:t>40</a:t>
            </a:fld>
            <a:endParaRPr lang="en-US" altLang="en-US" sz="1400" smtClean="0"/>
          </a:p>
        </p:txBody>
      </p:sp>
      <p:sp>
        <p:nvSpPr>
          <p:cNvPr id="45059" name="Rectangle 1"/>
          <p:cNvSpPr>
            <a:spLocks noGrp="1" noRot="1" noChangeAspect="1" noChangeArrowheads="1" noTextEdit="1"/>
          </p:cNvSpPr>
          <p:nvPr>
            <p:ph type="sldImg"/>
          </p:nvPr>
        </p:nvSpPr>
        <p:spPr>
          <a:xfrm>
            <a:off x="304800" y="304800"/>
            <a:ext cx="3873500" cy="2908300"/>
          </a:xfrm>
          <a:solidFill>
            <a:srgbClr val="FFFFFF"/>
          </a:solidFill>
          <a:ln>
            <a:solidFill>
              <a:srgbClr val="000000"/>
            </a:solidFill>
            <a:miter lim="800000"/>
            <a:headEnd/>
            <a:tailEnd/>
          </a:ln>
        </p:spPr>
      </p:sp>
      <p:sp>
        <p:nvSpPr>
          <p:cNvPr id="45060" name="Text Box 2"/>
          <p:cNvSpPr>
            <a:spLocks noGrp="1" noChangeArrowheads="1"/>
          </p:cNvSpPr>
          <p:nvPr>
            <p:ph type="body" idx="1"/>
          </p:nvPr>
        </p:nvSpPr>
        <p:spPr>
          <a:xfrm>
            <a:off x="4876800" y="685800"/>
            <a:ext cx="4403725" cy="881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In the evening, we build a small fire by the water so we can see the lamprey trying to crawl uprivier</a:t>
            </a:r>
          </a:p>
        </p:txBody>
      </p:sp>
      <p:sp>
        <p:nvSpPr>
          <p:cNvPr id="45061"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C549445F-0594-444B-962D-49C82F362E84}" type="slidenum">
              <a:rPr lang="en-US" altLang="en-US" sz="1400"/>
              <a:pPr algn="r" eaLnBrk="1" hangingPunct="1">
                <a:lnSpc>
                  <a:spcPct val="95000"/>
                </a:lnSpc>
                <a:spcBef>
                  <a:spcPct val="0"/>
                </a:spcBef>
                <a:buClrTx/>
                <a:buFontTx/>
                <a:buNone/>
              </a:pPr>
              <a:t>40</a:t>
            </a:fld>
            <a:endParaRPr lang="en-US" altLang="en-US"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3087688" y="590550"/>
            <a:ext cx="3867150" cy="2903538"/>
          </a:xfrm>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4915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A987502-9597-431E-84CC-3775DF155C9D}" type="slidenum">
              <a:rPr lang="en-US" altLang="en-US" sz="1400" smtClean="0"/>
              <a:pPr fontAlgn="base">
                <a:spcBef>
                  <a:spcPct val="0"/>
                </a:spcBef>
                <a:spcAft>
                  <a:spcPct val="0"/>
                </a:spcAft>
                <a:buClrTx/>
                <a:buFontTx/>
                <a:buNone/>
              </a:pPr>
              <a:t>41</a:t>
            </a:fld>
            <a:endParaRPr lang="en-US" altLang="en-US" sz="14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6C32D735-14EE-40B3-8B43-CA30F9947ED9}" type="slidenum">
              <a:rPr lang="en-US" altLang="en-US" sz="1400" smtClean="0"/>
              <a:pPr fontAlgn="base">
                <a:spcBef>
                  <a:spcPct val="0"/>
                </a:spcBef>
                <a:spcAft>
                  <a:spcPct val="0"/>
                </a:spcAft>
                <a:buClrTx/>
                <a:buFontTx/>
                <a:buNone/>
              </a:pPr>
              <a:t>42</a:t>
            </a:fld>
            <a:endParaRPr lang="en-US" altLang="en-US" sz="1400" smtClean="0"/>
          </a:p>
        </p:txBody>
      </p:sp>
      <p:sp>
        <p:nvSpPr>
          <p:cNvPr id="47107"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80D5075E-923D-4983-AD83-2297F5789ED0}" type="slidenum">
              <a:rPr lang="en-US" altLang="en-US" sz="1400"/>
              <a:pPr algn="r" eaLnBrk="1" hangingPunct="1">
                <a:lnSpc>
                  <a:spcPct val="95000"/>
                </a:lnSpc>
                <a:spcBef>
                  <a:spcPct val="0"/>
                </a:spcBef>
                <a:buClrTx/>
                <a:buFontTx/>
                <a:buNone/>
              </a:pPr>
              <a:t>42</a:t>
            </a:fld>
            <a:endParaRPr lang="en-US" altLang="en-US" sz="1400"/>
          </a:p>
        </p:txBody>
      </p:sp>
      <p:sp>
        <p:nvSpPr>
          <p:cNvPr id="47108" name="Rectangle 2"/>
          <p:cNvSpPr>
            <a:spLocks noGrp="1" noRot="1" noChangeAspect="1" noChangeArrowheads="1" noTextEdit="1"/>
          </p:cNvSpPr>
          <p:nvPr>
            <p:ph type="sldImg"/>
          </p:nvPr>
        </p:nvSpPr>
        <p:spPr>
          <a:xfrm>
            <a:off x="304800" y="457200"/>
            <a:ext cx="3883025" cy="2914650"/>
          </a:xfrm>
          <a:solidFill>
            <a:srgbClr val="FFFFFF"/>
          </a:solidFill>
          <a:ln>
            <a:solidFill>
              <a:srgbClr val="000000"/>
            </a:solidFill>
            <a:miter lim="800000"/>
            <a:headEnd/>
            <a:tailEnd/>
          </a:ln>
        </p:spPr>
      </p:sp>
      <p:sp>
        <p:nvSpPr>
          <p:cNvPr id="47109" name="Text Box 3"/>
          <p:cNvSpPr>
            <a:spLocks noGrp="1" noChangeArrowheads="1"/>
          </p:cNvSpPr>
          <p:nvPr>
            <p:ph type="body" idx="1"/>
          </p:nvPr>
        </p:nvSpPr>
        <p:spPr>
          <a:xfrm>
            <a:off x="4648200" y="685800"/>
            <a:ext cx="4708525" cy="3243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…Sometimes we can grab them with our hands, but they’re slippery!  They like to hide under rocks</a:t>
            </a:r>
            <a:r>
              <a:rPr lang="en-US" altLang="en-US" smtClean="0">
                <a:latin typeface="Times New Roman" panose="02020603050405020304" pitchFamily="18" charset="0"/>
                <a:ea typeface="SimSun" panose="02010600030101010101" pitchFamily="2" charset="-122"/>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FD3A3017-E8CB-4DA0-A639-9026D1629498}" type="slidenum">
              <a:rPr lang="en-US" altLang="en-US" sz="1400" smtClean="0"/>
              <a:pPr fontAlgn="base">
                <a:spcBef>
                  <a:spcPct val="0"/>
                </a:spcBef>
                <a:spcAft>
                  <a:spcPct val="0"/>
                </a:spcAft>
                <a:buClrTx/>
                <a:buFontTx/>
                <a:buNone/>
              </a:pPr>
              <a:t>43</a:t>
            </a:fld>
            <a:endParaRPr lang="en-US" altLang="en-US" sz="1400" smtClean="0"/>
          </a:p>
        </p:txBody>
      </p:sp>
      <p:sp>
        <p:nvSpPr>
          <p:cNvPr id="51203" name="Rectangle 1"/>
          <p:cNvSpPr>
            <a:spLocks noGrp="1" noRot="1" noChangeAspect="1" noChangeArrowheads="1" noTextEdit="1"/>
          </p:cNvSpPr>
          <p:nvPr>
            <p:ph type="sldImg"/>
          </p:nvPr>
        </p:nvSpPr>
        <p:spPr>
          <a:xfrm>
            <a:off x="381000" y="457200"/>
            <a:ext cx="3873500" cy="2908300"/>
          </a:xfrm>
          <a:solidFill>
            <a:srgbClr val="FFFFFF"/>
          </a:solidFill>
          <a:ln>
            <a:solidFill>
              <a:srgbClr val="000000"/>
            </a:solidFill>
            <a:miter lim="800000"/>
            <a:headEnd/>
            <a:tailEnd/>
          </a:ln>
        </p:spPr>
      </p:sp>
      <p:sp>
        <p:nvSpPr>
          <p:cNvPr id="51204" name="Text Box 2"/>
          <p:cNvSpPr>
            <a:spLocks noGrp="1" noChangeArrowheads="1"/>
          </p:cNvSpPr>
          <p:nvPr>
            <p:ph type="body" idx="1"/>
          </p:nvPr>
        </p:nvSpPr>
        <p:spPr>
          <a:xfrm>
            <a:off x="5257800" y="609600"/>
            <a:ext cx="4175125" cy="3090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dirty="0" smtClean="0">
                <a:latin typeface="Times New Roman" panose="02020603050405020304" pitchFamily="18" charset="0"/>
                <a:ea typeface="Microsoft YaHei" panose="020B0503020204020204" pitchFamily="34" charset="-122"/>
              </a:rPr>
              <a:t>…so it’s always good to have a long stick,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dirty="0" smtClean="0">
                <a:latin typeface="Times New Roman" panose="02020603050405020304" pitchFamily="18" charset="0"/>
                <a:ea typeface="Microsoft YaHei" panose="020B0503020204020204" pitchFamily="34" charset="-122"/>
              </a:rPr>
              <a:t>with a hook on the end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dirty="0" smtClean="0">
                <a:latin typeface="Times New Roman" panose="02020603050405020304" pitchFamily="18" charset="0"/>
                <a:ea typeface="Microsoft YaHei" panose="020B0503020204020204" pitchFamily="34" charset="-122"/>
              </a:rPr>
              <a:t>to pull them out from their hiding place.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dirty="0"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dirty="0" smtClean="0">
                <a:latin typeface="Times New Roman" panose="02020603050405020304" pitchFamily="18" charset="0"/>
                <a:ea typeface="Microsoft YaHei" panose="020B0503020204020204" pitchFamily="34" charset="-122"/>
              </a:rPr>
              <a:t>We clean and smoke them…</a:t>
            </a:r>
          </a:p>
        </p:txBody>
      </p:sp>
      <p:sp>
        <p:nvSpPr>
          <p:cNvPr id="51205"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062D6787-1FF5-4469-9165-2BC773D0CFB2}" type="slidenum">
              <a:rPr lang="en-US" altLang="en-US" sz="1400"/>
              <a:pPr algn="r" eaLnBrk="1" hangingPunct="1">
                <a:lnSpc>
                  <a:spcPct val="95000"/>
                </a:lnSpc>
                <a:spcBef>
                  <a:spcPct val="0"/>
                </a:spcBef>
                <a:buClrTx/>
                <a:buFontTx/>
                <a:buNone/>
              </a:pPr>
              <a:t>43</a:t>
            </a:fld>
            <a:endParaRPr lang="en-US" altLang="en-US"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2BD9A950-295D-4571-88D1-00C9B100FC86}" type="slidenum">
              <a:rPr lang="en-US" altLang="en-US" sz="1400" smtClean="0"/>
              <a:pPr fontAlgn="base">
                <a:spcBef>
                  <a:spcPct val="0"/>
                </a:spcBef>
                <a:spcAft>
                  <a:spcPct val="0"/>
                </a:spcAft>
                <a:buClrTx/>
                <a:buFontTx/>
                <a:buNone/>
              </a:pPr>
              <a:t>44</a:t>
            </a:fld>
            <a:endParaRPr lang="en-US" altLang="en-US" sz="1400" smtClean="0"/>
          </a:p>
        </p:txBody>
      </p:sp>
      <p:sp>
        <p:nvSpPr>
          <p:cNvPr id="53251"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5C3804D5-F0B5-4AEE-8C57-59348C52A4BD}" type="slidenum">
              <a:rPr lang="en-US" altLang="en-US" sz="1400"/>
              <a:pPr algn="r" eaLnBrk="1" hangingPunct="1">
                <a:lnSpc>
                  <a:spcPct val="95000"/>
                </a:lnSpc>
                <a:spcBef>
                  <a:spcPct val="0"/>
                </a:spcBef>
                <a:buClrTx/>
                <a:buFontTx/>
                <a:buNone/>
              </a:pPr>
              <a:t>44</a:t>
            </a:fld>
            <a:endParaRPr lang="en-US" altLang="en-US" sz="1400"/>
          </a:p>
        </p:txBody>
      </p:sp>
      <p:sp>
        <p:nvSpPr>
          <p:cNvPr id="53252" name="Rectangle 2"/>
          <p:cNvSpPr>
            <a:spLocks noGrp="1" noRot="1" noChangeAspect="1" noChangeArrowheads="1" noTextEdit="1"/>
          </p:cNvSpPr>
          <p:nvPr>
            <p:ph type="sldImg"/>
          </p:nvPr>
        </p:nvSpPr>
        <p:spPr>
          <a:xfrm>
            <a:off x="609600" y="457200"/>
            <a:ext cx="3883025" cy="2914650"/>
          </a:xfrm>
          <a:solidFill>
            <a:srgbClr val="FFFFFF"/>
          </a:solidFill>
          <a:ln>
            <a:solidFill>
              <a:srgbClr val="000000"/>
            </a:solidFill>
            <a:miter lim="800000"/>
            <a:headEnd/>
            <a:tailEnd/>
          </a:ln>
        </p:spPr>
      </p:sp>
      <p:sp>
        <p:nvSpPr>
          <p:cNvPr id="53253" name="Text Box 3"/>
          <p:cNvSpPr>
            <a:spLocks noGrp="1" noChangeArrowheads="1"/>
          </p:cNvSpPr>
          <p:nvPr>
            <p:ph type="body" idx="1"/>
          </p:nvPr>
        </p:nvSpPr>
        <p:spPr>
          <a:xfrm>
            <a:off x="4435475" y="609600"/>
            <a:ext cx="5622925" cy="3090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…and eat them at a feast at the beginning of summer.  Sometimes we can catch steelhead to smoke and eat.  I LOVE smoked fish!</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A bunch of us may also get asked to go to the woods with my Mom and my aunts…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38C753AA-4A33-4302-B504-EDE60729B89A}" type="slidenum">
              <a:rPr lang="en-US" altLang="en-US" sz="1400" smtClean="0"/>
              <a:pPr fontAlgn="base">
                <a:spcBef>
                  <a:spcPct val="0"/>
                </a:spcBef>
                <a:spcAft>
                  <a:spcPct val="0"/>
                </a:spcAft>
                <a:buClrTx/>
                <a:buFontTx/>
                <a:buNone/>
              </a:pPr>
              <a:t>46</a:t>
            </a:fld>
            <a:endParaRPr lang="en-US" altLang="en-US" sz="1400" smtClean="0"/>
          </a:p>
        </p:txBody>
      </p:sp>
      <p:sp>
        <p:nvSpPr>
          <p:cNvPr id="56323"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F76881E9-53B3-4CD1-9273-4BE74F837C77}" type="slidenum">
              <a:rPr lang="en-US" altLang="en-US" sz="1400"/>
              <a:pPr algn="r" eaLnBrk="1" hangingPunct="1">
                <a:lnSpc>
                  <a:spcPct val="95000"/>
                </a:lnSpc>
                <a:spcBef>
                  <a:spcPct val="0"/>
                </a:spcBef>
                <a:buClrTx/>
                <a:buFontTx/>
                <a:buNone/>
              </a:pPr>
              <a:t>46</a:t>
            </a:fld>
            <a:endParaRPr lang="en-US" altLang="en-US" sz="1400"/>
          </a:p>
        </p:txBody>
      </p:sp>
      <p:sp>
        <p:nvSpPr>
          <p:cNvPr id="56324" name="Rectangle 2"/>
          <p:cNvSpPr>
            <a:spLocks noGrp="1" noRot="1" noChangeAspect="1" noChangeArrowheads="1" noTextEdit="1"/>
          </p:cNvSpPr>
          <p:nvPr>
            <p:ph type="sldImg"/>
          </p:nvPr>
        </p:nvSpPr>
        <p:spPr>
          <a:xfrm>
            <a:off x="457200" y="457200"/>
            <a:ext cx="3883025" cy="2914650"/>
          </a:xfrm>
          <a:solidFill>
            <a:srgbClr val="FFFFFF"/>
          </a:solidFill>
          <a:ln>
            <a:solidFill>
              <a:srgbClr val="000000"/>
            </a:solidFill>
            <a:miter lim="800000"/>
            <a:headEnd/>
            <a:tailEnd/>
          </a:ln>
        </p:spPr>
      </p:sp>
      <p:sp>
        <p:nvSpPr>
          <p:cNvPr id="56325" name="Text Box 3"/>
          <p:cNvSpPr>
            <a:spLocks noGrp="1" noChangeArrowheads="1"/>
          </p:cNvSpPr>
          <p:nvPr>
            <p:ph type="body" idx="1"/>
          </p:nvPr>
        </p:nvSpPr>
        <p:spPr>
          <a:xfrm>
            <a:off x="4724400" y="609600"/>
            <a:ext cx="3870325" cy="3319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…to help peel and carry home bundles of bark from cedar and maple trees.  We take the bark from only…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AFA33F4F-5679-4475-A04C-F9160F588A69}" type="slidenum">
              <a:rPr lang="en-US" altLang="en-US" sz="1400" smtClean="0"/>
              <a:pPr fontAlgn="base">
                <a:spcBef>
                  <a:spcPct val="0"/>
                </a:spcBef>
                <a:spcAft>
                  <a:spcPct val="0"/>
                </a:spcAft>
                <a:buClrTx/>
                <a:buFontTx/>
                <a:buNone/>
              </a:pPr>
              <a:t>47</a:t>
            </a:fld>
            <a:endParaRPr lang="en-US" altLang="en-US" sz="1400" smtClean="0"/>
          </a:p>
        </p:txBody>
      </p:sp>
      <p:sp>
        <p:nvSpPr>
          <p:cNvPr id="58371" name="Rectangle 1"/>
          <p:cNvSpPr>
            <a:spLocks noGrp="1" noRot="1" noChangeAspect="1" noChangeArrowheads="1" noTextEdit="1"/>
          </p:cNvSpPr>
          <p:nvPr>
            <p:ph type="sldImg"/>
          </p:nvPr>
        </p:nvSpPr>
        <p:spPr>
          <a:xfrm>
            <a:off x="685800" y="457200"/>
            <a:ext cx="3873500" cy="2908300"/>
          </a:xfrm>
          <a:solidFill>
            <a:srgbClr val="FFFFFF"/>
          </a:solidFill>
          <a:ln>
            <a:solidFill>
              <a:srgbClr val="000000"/>
            </a:solidFill>
            <a:miter lim="800000"/>
            <a:headEnd/>
            <a:tailEnd/>
          </a:ln>
        </p:spPr>
      </p:sp>
      <p:sp>
        <p:nvSpPr>
          <p:cNvPr id="58372" name="Text Box 2"/>
          <p:cNvSpPr>
            <a:spLocks noGrp="1" noChangeArrowheads="1"/>
          </p:cNvSpPr>
          <p:nvPr>
            <p:ph type="body" idx="1"/>
          </p:nvPr>
        </p:nvSpPr>
        <p:spPr>
          <a:xfrm>
            <a:off x="4876800" y="762000"/>
            <a:ext cx="4632325" cy="2862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…one section of tree so it doesn’t die.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Afterwards, they peel away the soft inner layer…</a:t>
            </a:r>
          </a:p>
        </p:txBody>
      </p:sp>
      <p:sp>
        <p:nvSpPr>
          <p:cNvPr id="58373"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AA792660-C333-444E-B368-9654743E8B14}" type="slidenum">
              <a:rPr lang="en-US" altLang="en-US" sz="1400"/>
              <a:pPr algn="r" eaLnBrk="1" hangingPunct="1">
                <a:lnSpc>
                  <a:spcPct val="95000"/>
                </a:lnSpc>
                <a:spcBef>
                  <a:spcPct val="0"/>
                </a:spcBef>
                <a:buClrTx/>
                <a:buFontTx/>
                <a:buNone/>
              </a:pPr>
              <a:t>47</a:t>
            </a:fld>
            <a:endParaRPr lang="en-US" altLang="en-US"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87688" y="590550"/>
            <a:ext cx="3867150" cy="2903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2F58F78B-DD86-4F9B-90E2-9DF501EF342A}" type="slidenum">
              <a:rPr lang="en-US" altLang="en-US" smtClean="0"/>
              <a:pPr>
                <a:defRPr/>
              </a:pPr>
              <a:t>3</a:t>
            </a:fld>
            <a:endParaRPr lang="en-US" altLang="en-US"/>
          </a:p>
        </p:txBody>
      </p:sp>
    </p:spTree>
    <p:extLst>
      <p:ext uri="{BB962C8B-B14F-4D97-AF65-F5344CB8AC3E}">
        <p14:creationId xmlns:p14="http://schemas.microsoft.com/office/powerpoint/2010/main" val="2320329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6ABB1DD2-A3FE-431F-8B05-A846D2799559}" type="slidenum">
              <a:rPr lang="en-US" altLang="en-US" sz="1400" smtClean="0"/>
              <a:pPr fontAlgn="base">
                <a:spcBef>
                  <a:spcPct val="0"/>
                </a:spcBef>
                <a:spcAft>
                  <a:spcPct val="0"/>
                </a:spcAft>
                <a:buClrTx/>
                <a:buFontTx/>
                <a:buNone/>
              </a:pPr>
              <a:t>48</a:t>
            </a:fld>
            <a:endParaRPr lang="en-US" altLang="en-US" sz="1400" smtClean="0"/>
          </a:p>
        </p:txBody>
      </p:sp>
      <p:sp>
        <p:nvSpPr>
          <p:cNvPr id="60419" name="Rectangle 1"/>
          <p:cNvSpPr>
            <a:spLocks noGrp="1" noRot="1" noChangeAspect="1" noChangeArrowheads="1" noTextEdit="1"/>
          </p:cNvSpPr>
          <p:nvPr>
            <p:ph type="sldImg"/>
          </p:nvPr>
        </p:nvSpPr>
        <p:spPr>
          <a:xfrm>
            <a:off x="609600" y="533400"/>
            <a:ext cx="3873500" cy="2908300"/>
          </a:xfrm>
          <a:solidFill>
            <a:srgbClr val="FFFFFF"/>
          </a:solidFill>
          <a:ln>
            <a:solidFill>
              <a:srgbClr val="000000"/>
            </a:solidFill>
            <a:miter lim="800000"/>
            <a:headEnd/>
            <a:tailEnd/>
          </a:ln>
        </p:spPr>
      </p:sp>
      <p:sp>
        <p:nvSpPr>
          <p:cNvPr id="60420" name="Text Box 2"/>
          <p:cNvSpPr>
            <a:spLocks noGrp="1" noChangeArrowheads="1"/>
          </p:cNvSpPr>
          <p:nvPr>
            <p:ph type="body" idx="1"/>
          </p:nvPr>
        </p:nvSpPr>
        <p:spPr>
          <a:xfrm>
            <a:off x="5181600" y="533400"/>
            <a:ext cx="4327525"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…of bark and weave it into skirts and dresses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to wear at tradtional ceremonies.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Sometimes my Mom has us….</a:t>
            </a:r>
          </a:p>
        </p:txBody>
      </p:sp>
      <p:sp>
        <p:nvSpPr>
          <p:cNvPr id="60421"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13BBF317-91EA-49C8-911F-6B1221A40D58}" type="slidenum">
              <a:rPr lang="en-US" altLang="en-US" sz="1400"/>
              <a:pPr algn="r" eaLnBrk="1" hangingPunct="1">
                <a:lnSpc>
                  <a:spcPct val="95000"/>
                </a:lnSpc>
                <a:spcBef>
                  <a:spcPct val="0"/>
                </a:spcBef>
                <a:buClrTx/>
                <a:buFontTx/>
                <a:buNone/>
              </a:pPr>
              <a:t>48</a:t>
            </a:fld>
            <a:endParaRPr lang="en-US" altLang="en-US"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57A92F0B-7717-425B-A369-AE2867129DD4}" type="slidenum">
              <a:rPr lang="en-US" altLang="en-US" sz="1400" smtClean="0"/>
              <a:pPr fontAlgn="base">
                <a:spcBef>
                  <a:spcPct val="0"/>
                </a:spcBef>
                <a:spcAft>
                  <a:spcPct val="0"/>
                </a:spcAft>
                <a:buClrTx/>
                <a:buFontTx/>
                <a:buNone/>
              </a:pPr>
              <a:t>50</a:t>
            </a:fld>
            <a:endParaRPr lang="en-US" altLang="en-US" sz="1400" smtClean="0"/>
          </a:p>
        </p:txBody>
      </p:sp>
      <p:sp>
        <p:nvSpPr>
          <p:cNvPr id="63491"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049B2726-2DA4-49CE-9489-368D9AD8F1FB}" type="slidenum">
              <a:rPr lang="en-US" altLang="en-US" sz="1400"/>
              <a:pPr algn="r" eaLnBrk="1" hangingPunct="1">
                <a:lnSpc>
                  <a:spcPct val="95000"/>
                </a:lnSpc>
                <a:spcBef>
                  <a:spcPct val="0"/>
                </a:spcBef>
                <a:buClrTx/>
                <a:buFontTx/>
                <a:buNone/>
              </a:pPr>
              <a:t>50</a:t>
            </a:fld>
            <a:endParaRPr lang="en-US" altLang="en-US" sz="1400"/>
          </a:p>
        </p:txBody>
      </p:sp>
      <p:sp>
        <p:nvSpPr>
          <p:cNvPr id="63492" name="Rectangle 2"/>
          <p:cNvSpPr>
            <a:spLocks noGrp="1" noRot="1" noChangeAspect="1" noChangeArrowheads="1" noTextEdit="1"/>
          </p:cNvSpPr>
          <p:nvPr>
            <p:ph type="sldImg"/>
          </p:nvPr>
        </p:nvSpPr>
        <p:spPr>
          <a:xfrm>
            <a:off x="533400" y="381000"/>
            <a:ext cx="3883025" cy="2914650"/>
          </a:xfrm>
          <a:solidFill>
            <a:srgbClr val="FFFFFF"/>
          </a:solidFill>
          <a:ln>
            <a:solidFill>
              <a:srgbClr val="000000"/>
            </a:solidFill>
            <a:miter lim="800000"/>
            <a:headEnd/>
            <a:tailEnd/>
          </a:ln>
        </p:spPr>
      </p:sp>
      <p:sp>
        <p:nvSpPr>
          <p:cNvPr id="63493" name="Text Box 3"/>
          <p:cNvSpPr>
            <a:spLocks noGrp="1" noChangeArrowheads="1"/>
          </p:cNvSpPr>
          <p:nvPr>
            <p:ph type="body" idx="1"/>
          </p:nvPr>
        </p:nvSpPr>
        <p:spPr>
          <a:xfrm>
            <a:off x="4648200" y="457200"/>
            <a:ext cx="5622925" cy="3494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…help her dig up spruce roots or cut hazel for the basketweavers.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They have to split and treat the fibers before they can use them.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It takes a really long time to get ready,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and even longer to learn how to make a good basket!</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If the weather is good, we might go visit some Indian friends in Coos Bay.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348D2FD6-6FD5-478A-8141-3337532C4CCA}" type="slidenum">
              <a:rPr lang="en-US" altLang="en-US" sz="1400" smtClean="0"/>
              <a:pPr fontAlgn="base">
                <a:spcBef>
                  <a:spcPct val="0"/>
                </a:spcBef>
                <a:spcAft>
                  <a:spcPct val="0"/>
                </a:spcAft>
                <a:buClrTx/>
                <a:buFontTx/>
                <a:buNone/>
              </a:pPr>
              <a:t>52</a:t>
            </a:fld>
            <a:endParaRPr lang="en-US" altLang="en-US" sz="1400" smtClean="0"/>
          </a:p>
        </p:txBody>
      </p:sp>
      <p:sp>
        <p:nvSpPr>
          <p:cNvPr id="66563" name="Rectangle 1"/>
          <p:cNvSpPr>
            <a:spLocks noGrp="1" noRot="1" noChangeAspect="1" noChangeArrowheads="1" noTextEdit="1"/>
          </p:cNvSpPr>
          <p:nvPr>
            <p:ph type="sldImg"/>
          </p:nvPr>
        </p:nvSpPr>
        <p:spPr>
          <a:xfrm>
            <a:off x="228600" y="381000"/>
            <a:ext cx="3873500" cy="2908300"/>
          </a:xfrm>
          <a:solidFill>
            <a:srgbClr val="FFFFFF"/>
          </a:solidFill>
          <a:ln>
            <a:solidFill>
              <a:srgbClr val="000000"/>
            </a:solidFill>
            <a:miter lim="800000"/>
            <a:headEnd/>
            <a:tailEnd/>
          </a:ln>
        </p:spPr>
      </p:sp>
      <p:sp>
        <p:nvSpPr>
          <p:cNvPr id="66564" name="Text Box 2"/>
          <p:cNvSpPr>
            <a:spLocks noGrp="1" noChangeArrowheads="1"/>
          </p:cNvSpPr>
          <p:nvPr>
            <p:ph type="body" idx="1"/>
          </p:nvPr>
        </p:nvSpPr>
        <p:spPr>
          <a:xfrm>
            <a:off x="4800600" y="685800"/>
            <a:ext cx="4708525" cy="1905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Sometimes we can go clamming there.  It’s fun to look across at everyone on the mudflats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and realize we’re doing pretty much exactly what our people were doing here thousands of years ago.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Also this year, my cousins and I will be old enough to dance at NAY-dosh, </a:t>
            </a:r>
          </a:p>
        </p:txBody>
      </p:sp>
      <p:sp>
        <p:nvSpPr>
          <p:cNvPr id="66565"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5BD8E2D0-459E-40E9-A728-F7730663E742}" type="slidenum">
              <a:rPr lang="en-US" altLang="en-US" sz="1400"/>
              <a:pPr algn="r" eaLnBrk="1" hangingPunct="1">
                <a:lnSpc>
                  <a:spcPct val="95000"/>
                </a:lnSpc>
                <a:spcBef>
                  <a:spcPct val="0"/>
                </a:spcBef>
                <a:buClrTx/>
                <a:buFontTx/>
                <a:buNone/>
              </a:pPr>
              <a:t>52</a:t>
            </a:fld>
            <a:endParaRPr lang="en-US" altLang="en-US"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4BDB5782-B034-447D-8176-BDD6825DC712}" type="slidenum">
              <a:rPr lang="en-US" altLang="en-US" sz="1400" smtClean="0"/>
              <a:pPr fontAlgn="base">
                <a:spcBef>
                  <a:spcPct val="0"/>
                </a:spcBef>
                <a:spcAft>
                  <a:spcPct val="0"/>
                </a:spcAft>
                <a:buClrTx/>
                <a:buFontTx/>
                <a:buNone/>
              </a:pPr>
              <a:t>55</a:t>
            </a:fld>
            <a:endParaRPr lang="en-US" altLang="en-US" sz="1400" smtClean="0"/>
          </a:p>
        </p:txBody>
      </p:sp>
      <p:sp>
        <p:nvSpPr>
          <p:cNvPr id="70659"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7A9E1DA3-9BE7-4A44-A3EA-CF0C8DC14108}" type="slidenum">
              <a:rPr lang="en-US" altLang="en-US" sz="1400"/>
              <a:pPr algn="r" eaLnBrk="1" hangingPunct="1">
                <a:lnSpc>
                  <a:spcPct val="95000"/>
                </a:lnSpc>
                <a:spcBef>
                  <a:spcPct val="0"/>
                </a:spcBef>
                <a:buClrTx/>
                <a:buFontTx/>
                <a:buNone/>
              </a:pPr>
              <a:t>55</a:t>
            </a:fld>
            <a:endParaRPr lang="en-US" altLang="en-US" sz="1400"/>
          </a:p>
        </p:txBody>
      </p:sp>
      <p:sp>
        <p:nvSpPr>
          <p:cNvPr id="70660" name="Rectangle 2"/>
          <p:cNvSpPr>
            <a:spLocks noGrp="1" noRot="1" noChangeAspect="1" noChangeArrowheads="1" noTextEdit="1"/>
          </p:cNvSpPr>
          <p:nvPr>
            <p:ph type="sldImg"/>
          </p:nvPr>
        </p:nvSpPr>
        <p:spPr>
          <a:xfrm>
            <a:off x="304800" y="457200"/>
            <a:ext cx="3883025" cy="2914650"/>
          </a:xfrm>
          <a:solidFill>
            <a:srgbClr val="FFFFFF"/>
          </a:solidFill>
          <a:ln>
            <a:solidFill>
              <a:srgbClr val="000000"/>
            </a:solidFill>
            <a:miter lim="800000"/>
            <a:headEnd/>
            <a:tailEnd/>
          </a:ln>
        </p:spPr>
      </p:sp>
      <p:sp>
        <p:nvSpPr>
          <p:cNvPr id="70661" name="Text Box 3"/>
          <p:cNvSpPr>
            <a:spLocks noGrp="1" noChangeArrowheads="1"/>
          </p:cNvSpPr>
          <p:nvPr>
            <p:ph type="body" idx="1"/>
          </p:nvPr>
        </p:nvSpPr>
        <p:spPr>
          <a:xfrm>
            <a:off x="4724400" y="290513"/>
            <a:ext cx="4098925" cy="7920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…just as my great-great-great grandparents did.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NAY-dosh is a big celebration to honor the place where we live, and our people’s place in the world.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The grown-ups stay up singing and dancing and talking all night for several days in a row.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6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Kids my age and younger are allowed to dance on just one night.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For weeks before, my Mom and my aunts teach the dancing and singing, and then help the girls put on cedar and maple bark dresses and regalia.</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So, I think Spring Vacation will be pretty busy and lots of fun.  I’ll get to do regular things like most kids, and also some of the really cool things that make me a part of my tribe.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Sincerely,</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6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Siletz Tribal Student</a:t>
            </a:r>
            <a:r>
              <a:rPr lang="en-US" altLang="en-US" smtClean="0">
                <a:latin typeface="Times New Roman" panose="02020603050405020304" pitchFamily="18" charset="0"/>
                <a:ea typeface="SimSun" panose="02010600030101010101" pitchFamily="2" charset="-122"/>
              </a:rPr>
              <a: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DISCUSSION: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What did this student write about?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What interested you?  Did anything surprise you?</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2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Do any of you go salmon fishing, or crabbing?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Have you ever seen a lamprey eel?</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mtClean="0">
              <a:latin typeface="Times New Roman" panose="02020603050405020304" pitchFamily="18" charset="0"/>
              <a:ea typeface="SimSun"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625BF3B1-C3D6-4CF8-8F19-23D939A341D5}" type="slidenum">
              <a:rPr lang="en-US" altLang="en-US" sz="1400" smtClean="0"/>
              <a:pPr fontAlgn="base">
                <a:spcBef>
                  <a:spcPct val="0"/>
                </a:spcBef>
                <a:spcAft>
                  <a:spcPct val="0"/>
                </a:spcAft>
                <a:buClrTx/>
                <a:buFontTx/>
                <a:buNone/>
              </a:pPr>
              <a:t>57</a:t>
            </a:fld>
            <a:endParaRPr lang="en-US" altLang="en-US" sz="1400" smtClean="0"/>
          </a:p>
        </p:txBody>
      </p:sp>
      <p:sp>
        <p:nvSpPr>
          <p:cNvPr id="73731" name="Rectangle 1"/>
          <p:cNvSpPr>
            <a:spLocks noGrp="1" noRot="1" noChangeAspect="1" noChangeArrowheads="1" noTextEdit="1"/>
          </p:cNvSpPr>
          <p:nvPr>
            <p:ph type="sldImg"/>
          </p:nvPr>
        </p:nvSpPr>
        <p:spPr>
          <a:xfrm>
            <a:off x="3086100" y="590550"/>
            <a:ext cx="3871913" cy="2905125"/>
          </a:xfrm>
          <a:solidFill>
            <a:srgbClr val="FFFFFF"/>
          </a:solidFill>
          <a:ln>
            <a:solidFill>
              <a:srgbClr val="000000"/>
            </a:solidFill>
            <a:miter lim="800000"/>
            <a:headEnd/>
            <a:tailEnd/>
          </a:ln>
        </p:spPr>
      </p:sp>
      <p:sp>
        <p:nvSpPr>
          <p:cNvPr id="73732" name="Rectangle 2"/>
          <p:cNvSpPr>
            <a:spLocks noGrp="1" noChangeArrowheads="1"/>
          </p:cNvSpPr>
          <p:nvPr>
            <p:ph type="body" idx="1"/>
          </p:nvPr>
        </p:nvSpPr>
        <p:spPr>
          <a:xfrm>
            <a:off x="1006475" y="3690938"/>
            <a:ext cx="8034338" cy="3487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xfrm>
            <a:off x="3087688" y="590550"/>
            <a:ext cx="3867150" cy="2903538"/>
          </a:xfrm>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sng" smtClean="0">
                <a:latin typeface="Times New Roman" panose="02020603050405020304" pitchFamily="18" charset="0"/>
                <a:hlinkClick r:id="rId3"/>
              </a:rPr>
              <a:t>https://kahoot.it/v2/</a:t>
            </a:r>
            <a:r>
              <a:rPr lang="en-US" altLang="en-US" smtClean="0">
                <a:latin typeface="Times New Roman" panose="02020603050405020304" pitchFamily="18" charset="0"/>
              </a:rPr>
              <a:t>  </a:t>
            </a:r>
          </a:p>
          <a:p>
            <a:r>
              <a:rPr lang="en-US" altLang="en-US" b="1" smtClean="0">
                <a:latin typeface="Times New Roman" panose="02020603050405020304" pitchFamily="18" charset="0"/>
              </a:rPr>
              <a:t>07043436</a:t>
            </a:r>
            <a:endParaRPr lang="en-US" altLang="en-US" smtClean="0">
              <a:latin typeface="Times New Roman" panose="02020603050405020304" pitchFamily="18" charset="0"/>
            </a:endParaRPr>
          </a:p>
          <a:p>
            <a:r>
              <a:rPr lang="en-US" altLang="en-US" u="sng" smtClean="0">
                <a:latin typeface="Times New Roman" panose="02020603050405020304" pitchFamily="18" charset="0"/>
                <a:hlinkClick r:id="rId4"/>
              </a:rPr>
              <a:t>https://kahoot.it/challenge/07043436?challenge-id=1a21d248-425a-451f-b38d-d12bb15fc208_1608238043725</a:t>
            </a:r>
            <a:r>
              <a:rPr lang="en-US" altLang="en-US" smtClean="0">
                <a:latin typeface="Times New Roman" panose="02020603050405020304" pitchFamily="18" charset="0"/>
              </a:rPr>
              <a:t> </a:t>
            </a:r>
          </a:p>
          <a:p>
            <a:endParaRPr lang="en-US" altLang="en-US" smtClean="0">
              <a:latin typeface="Times New Roman" panose="02020603050405020304" pitchFamily="18" charset="0"/>
            </a:endParaRPr>
          </a:p>
        </p:txBody>
      </p:sp>
      <p:sp>
        <p:nvSpPr>
          <p:cNvPr id="13926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8E80E440-B0F3-4737-9E1B-1583887258DD}" type="slidenum">
              <a:rPr lang="en-US" altLang="en-US" sz="1400" smtClean="0"/>
              <a:pPr fontAlgn="base">
                <a:spcBef>
                  <a:spcPct val="0"/>
                </a:spcBef>
                <a:spcAft>
                  <a:spcPct val="0"/>
                </a:spcAft>
                <a:buClrTx/>
                <a:buFontTx/>
                <a:buNone/>
              </a:pPr>
              <a:t>58</a:t>
            </a:fld>
            <a:endParaRPr lang="en-US" altLang="en-US" sz="1400" smtClean="0"/>
          </a:p>
        </p:txBody>
      </p:sp>
    </p:spTree>
    <p:extLst>
      <p:ext uri="{BB962C8B-B14F-4D97-AF65-F5344CB8AC3E}">
        <p14:creationId xmlns:p14="http://schemas.microsoft.com/office/powerpoint/2010/main" val="2562249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3087688" y="590550"/>
            <a:ext cx="3867150" cy="2903538"/>
          </a:xfrm>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7782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7744EDD5-4B4E-45E8-8B67-E2C86FA3F6DB}" type="slidenum">
              <a:rPr lang="en-US" altLang="en-US" sz="1400" smtClean="0"/>
              <a:pPr fontAlgn="base">
                <a:spcBef>
                  <a:spcPct val="0"/>
                </a:spcBef>
                <a:spcAft>
                  <a:spcPct val="0"/>
                </a:spcAft>
                <a:buClrTx/>
                <a:buFontTx/>
                <a:buNone/>
              </a:pPr>
              <a:t>59</a:t>
            </a:fld>
            <a:endParaRPr lang="en-US" altLang="en-US" sz="14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7CCFC8C1-360C-4200-8D10-28EED4661F96}" type="slidenum">
              <a:rPr lang="en-US" altLang="en-US" sz="1400" smtClean="0"/>
              <a:pPr fontAlgn="base">
                <a:spcBef>
                  <a:spcPct val="0"/>
                </a:spcBef>
                <a:spcAft>
                  <a:spcPct val="0"/>
                </a:spcAft>
                <a:buClrTx/>
                <a:buFontTx/>
                <a:buNone/>
              </a:pPr>
              <a:t>60</a:t>
            </a:fld>
            <a:endParaRPr lang="en-US" altLang="en-US" sz="1400" smtClean="0"/>
          </a:p>
        </p:txBody>
      </p:sp>
      <p:sp>
        <p:nvSpPr>
          <p:cNvPr id="79875"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60EFE394-8015-4B9F-8943-E3C4B7866970}" type="slidenum">
              <a:rPr lang="en-US" altLang="en-US" sz="1400"/>
              <a:pPr algn="r" eaLnBrk="1" hangingPunct="1">
                <a:lnSpc>
                  <a:spcPct val="95000"/>
                </a:lnSpc>
                <a:spcBef>
                  <a:spcPct val="0"/>
                </a:spcBef>
                <a:buClrTx/>
                <a:buFontTx/>
                <a:buNone/>
              </a:pPr>
              <a:t>60</a:t>
            </a:fld>
            <a:endParaRPr lang="en-US" altLang="en-US" sz="1400"/>
          </a:p>
        </p:txBody>
      </p:sp>
      <p:sp>
        <p:nvSpPr>
          <p:cNvPr id="79876" name="Rectangle 2"/>
          <p:cNvSpPr>
            <a:spLocks noGrp="1" noRot="1" noChangeAspect="1" noChangeArrowheads="1" noTextEdit="1"/>
          </p:cNvSpPr>
          <p:nvPr>
            <p:ph type="sldImg"/>
          </p:nvPr>
        </p:nvSpPr>
        <p:spPr>
          <a:xfrm>
            <a:off x="533400" y="609600"/>
            <a:ext cx="3883025" cy="2914650"/>
          </a:xfrm>
          <a:solidFill>
            <a:srgbClr val="FFFFFF"/>
          </a:solidFill>
          <a:ln>
            <a:solidFill>
              <a:srgbClr val="000000"/>
            </a:solidFill>
            <a:miter lim="800000"/>
            <a:headEnd/>
            <a:tailEnd/>
          </a:ln>
        </p:spPr>
      </p:sp>
      <p:sp>
        <p:nvSpPr>
          <p:cNvPr id="79877" name="Text Box 3"/>
          <p:cNvSpPr>
            <a:spLocks noGrp="1" noChangeArrowheads="1"/>
          </p:cNvSpPr>
          <p:nvPr>
            <p:ph type="body" idx="1"/>
          </p:nvPr>
        </p:nvSpPr>
        <p:spPr>
          <a:xfrm>
            <a:off x="5257800" y="685800"/>
            <a:ext cx="3870325" cy="2633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nchorCtr="1"/>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Hello from a Klamath 4</a:t>
            </a:r>
            <a:r>
              <a:rPr lang="en-US" altLang="en-US" sz="1400" b="1" baseline="30000" smtClean="0">
                <a:latin typeface="Times New Roman" panose="02020603050405020304" pitchFamily="18" charset="0"/>
                <a:ea typeface="Microsoft YaHei" panose="020B0503020204020204" pitchFamily="34" charset="-122"/>
              </a:rPr>
              <a:t>th</a:t>
            </a:r>
            <a:r>
              <a:rPr lang="en-US" altLang="en-US" sz="1400" b="1" smtClean="0">
                <a:latin typeface="Times New Roman" panose="02020603050405020304" pitchFamily="18" charset="0"/>
                <a:ea typeface="Microsoft YaHei" panose="020B0503020204020204" pitchFamily="34" charset="-122"/>
              </a:rPr>
              <a:t> grader!</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My school is north of Klamath Lake, in Chiloquin</a:t>
            </a:r>
            <a:r>
              <a:rPr lang="en-US" altLang="en-US" smtClean="0">
                <a:latin typeface="Times New Roman" panose="02020603050405020304" pitchFamily="18" charset="0"/>
                <a:ea typeface="Microsoft YaHei" panose="020B0503020204020204" pitchFamily="34" charset="-122"/>
              </a:rP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3679B121-4C67-43F8-8965-9709297F5848}" type="slidenum">
              <a:rPr lang="en-US" altLang="en-US" sz="1400" smtClean="0"/>
              <a:pPr fontAlgn="base">
                <a:spcBef>
                  <a:spcPct val="0"/>
                </a:spcBef>
                <a:spcAft>
                  <a:spcPct val="0"/>
                </a:spcAft>
                <a:buClrTx/>
                <a:buFontTx/>
                <a:buNone/>
              </a:pPr>
              <a:t>62</a:t>
            </a:fld>
            <a:endParaRPr lang="en-US" altLang="en-US" sz="1400" smtClean="0"/>
          </a:p>
        </p:txBody>
      </p:sp>
      <p:sp>
        <p:nvSpPr>
          <p:cNvPr id="81923"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99F9B501-2159-4A3E-9FE7-9B4E109A19FA}" type="slidenum">
              <a:rPr lang="en-US" altLang="en-US" sz="1400"/>
              <a:pPr algn="r" eaLnBrk="1" hangingPunct="1">
                <a:lnSpc>
                  <a:spcPct val="95000"/>
                </a:lnSpc>
                <a:spcBef>
                  <a:spcPct val="0"/>
                </a:spcBef>
                <a:buClrTx/>
                <a:buFontTx/>
                <a:buNone/>
              </a:pPr>
              <a:t>62</a:t>
            </a:fld>
            <a:endParaRPr lang="en-US" altLang="en-US" sz="1400"/>
          </a:p>
        </p:txBody>
      </p:sp>
      <p:sp>
        <p:nvSpPr>
          <p:cNvPr id="81924" name="Rectangle 2"/>
          <p:cNvSpPr>
            <a:spLocks noGrp="1" noRot="1" noChangeAspect="1" noChangeArrowheads="1" noTextEdit="1"/>
          </p:cNvSpPr>
          <p:nvPr>
            <p:ph type="sldImg"/>
          </p:nvPr>
        </p:nvSpPr>
        <p:spPr>
          <a:xfrm>
            <a:off x="457200" y="533400"/>
            <a:ext cx="3883025" cy="2914650"/>
          </a:xfrm>
          <a:solidFill>
            <a:srgbClr val="FFFFFF"/>
          </a:solidFill>
          <a:ln>
            <a:solidFill>
              <a:srgbClr val="000000"/>
            </a:solidFill>
            <a:miter lim="800000"/>
            <a:headEnd/>
            <a:tailEnd/>
          </a:ln>
        </p:spPr>
      </p:sp>
      <p:sp>
        <p:nvSpPr>
          <p:cNvPr id="81925" name="Text Box 3"/>
          <p:cNvSpPr>
            <a:spLocks noGrp="1" noChangeArrowheads="1"/>
          </p:cNvSpPr>
          <p:nvPr>
            <p:ph type="body" idx="1"/>
          </p:nvPr>
        </p:nvSpPr>
        <p:spPr>
          <a:xfrm>
            <a:off x="4876800" y="685800"/>
            <a:ext cx="3657600" cy="3224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My class is writing about what we’re</a:t>
            </a:r>
            <a:r>
              <a:rPr lang="en-US" altLang="en-US" smtClean="0">
                <a:latin typeface="Times New Roman" panose="02020603050405020304" pitchFamily="18" charset="0"/>
                <a:ea typeface="SimSun" panose="02010600030101010101" pitchFamily="2" charset="-122"/>
              </a:rPr>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A242383D-CD60-4736-A410-207335A50827}" type="slidenum">
              <a:rPr lang="en-US" altLang="en-US" sz="1400" smtClean="0"/>
              <a:pPr fontAlgn="base">
                <a:spcBef>
                  <a:spcPct val="0"/>
                </a:spcBef>
                <a:spcAft>
                  <a:spcPct val="0"/>
                </a:spcAft>
                <a:buClrTx/>
                <a:buFontTx/>
                <a:buNone/>
              </a:pPr>
              <a:t>63</a:t>
            </a:fld>
            <a:endParaRPr lang="en-US" altLang="en-US" sz="1400" smtClean="0"/>
          </a:p>
        </p:txBody>
      </p:sp>
      <p:sp>
        <p:nvSpPr>
          <p:cNvPr id="83971" name="Rectangle 1"/>
          <p:cNvSpPr>
            <a:spLocks noGrp="1" noRot="1" noChangeAspect="1" noChangeArrowheads="1" noTextEdit="1"/>
          </p:cNvSpPr>
          <p:nvPr>
            <p:ph type="sldImg"/>
          </p:nvPr>
        </p:nvSpPr>
        <p:spPr>
          <a:xfrm>
            <a:off x="533400" y="457200"/>
            <a:ext cx="3873500" cy="2908300"/>
          </a:xfrm>
          <a:solidFill>
            <a:srgbClr val="FFFFFF"/>
          </a:solidFill>
          <a:ln>
            <a:solidFill>
              <a:srgbClr val="000000"/>
            </a:solidFill>
            <a:miter lim="800000"/>
            <a:headEnd/>
            <a:tailEnd/>
          </a:ln>
        </p:spPr>
      </p:sp>
      <p:sp>
        <p:nvSpPr>
          <p:cNvPr id="83972" name="Text Box 2"/>
          <p:cNvSpPr>
            <a:spLocks noGrp="1" noChangeArrowheads="1"/>
          </p:cNvSpPr>
          <p:nvPr>
            <p:ph type="body" idx="1"/>
          </p:nvPr>
        </p:nvSpPr>
        <p:spPr>
          <a:xfrm>
            <a:off x="4953000" y="838200"/>
            <a:ext cx="3946525" cy="160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…going to do for Spring Vacation.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My family belongs to the Klamath Tribe,</a:t>
            </a:r>
          </a:p>
        </p:txBody>
      </p:sp>
      <p:sp>
        <p:nvSpPr>
          <p:cNvPr id="83973"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F1D65BE2-591D-4BAA-8324-855B3E755EF6}" type="slidenum">
              <a:rPr lang="en-US" altLang="en-US" sz="1400"/>
              <a:pPr algn="r" eaLnBrk="1" hangingPunct="1">
                <a:lnSpc>
                  <a:spcPct val="95000"/>
                </a:lnSpc>
                <a:spcBef>
                  <a:spcPct val="0"/>
                </a:spcBef>
                <a:buClrTx/>
                <a:buFontTx/>
                <a:buNone/>
              </a:pPr>
              <a:t>63</a:t>
            </a:fld>
            <a:endParaRPr lang="en-US" altLang="en-US"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87688" y="590550"/>
            <a:ext cx="3867150" cy="2903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2F58F78B-DD86-4F9B-90E2-9DF501EF342A}" type="slidenum">
              <a:rPr lang="en-US" altLang="en-US" smtClean="0"/>
              <a:pPr>
                <a:defRPr/>
              </a:pPr>
              <a:t>4</a:t>
            </a:fld>
            <a:endParaRPr lang="en-US" altLang="en-US"/>
          </a:p>
        </p:txBody>
      </p:sp>
    </p:spTree>
    <p:extLst>
      <p:ext uri="{BB962C8B-B14F-4D97-AF65-F5344CB8AC3E}">
        <p14:creationId xmlns:p14="http://schemas.microsoft.com/office/powerpoint/2010/main" val="3210423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5C7732B8-3413-4FFB-A26B-813771A96E27}" type="slidenum">
              <a:rPr lang="en-US" altLang="en-US" sz="1400" smtClean="0"/>
              <a:pPr fontAlgn="base">
                <a:spcBef>
                  <a:spcPct val="0"/>
                </a:spcBef>
                <a:spcAft>
                  <a:spcPct val="0"/>
                </a:spcAft>
                <a:buClrTx/>
                <a:buFontTx/>
                <a:buNone/>
              </a:pPr>
              <a:t>64</a:t>
            </a:fld>
            <a:endParaRPr lang="en-US" altLang="en-US" sz="1400" smtClean="0"/>
          </a:p>
        </p:txBody>
      </p:sp>
      <p:sp>
        <p:nvSpPr>
          <p:cNvPr id="86019" name="Rectangle 1"/>
          <p:cNvSpPr>
            <a:spLocks noGrp="1" noRot="1" noChangeAspect="1" noChangeArrowheads="1" noTextEdit="1"/>
          </p:cNvSpPr>
          <p:nvPr>
            <p:ph type="sldImg"/>
          </p:nvPr>
        </p:nvSpPr>
        <p:spPr>
          <a:xfrm>
            <a:off x="533400" y="457200"/>
            <a:ext cx="3873500" cy="2908300"/>
          </a:xfrm>
          <a:solidFill>
            <a:srgbClr val="FFFFFF"/>
          </a:solidFill>
          <a:ln>
            <a:solidFill>
              <a:srgbClr val="000000"/>
            </a:solidFill>
            <a:miter lim="800000"/>
            <a:headEnd/>
            <a:tailEnd/>
          </a:ln>
        </p:spPr>
      </p:sp>
      <p:sp>
        <p:nvSpPr>
          <p:cNvPr id="86020" name="Text Box 2"/>
          <p:cNvSpPr>
            <a:spLocks noGrp="1" noChangeArrowheads="1"/>
          </p:cNvSpPr>
          <p:nvPr>
            <p:ph type="body" idx="1"/>
          </p:nvPr>
        </p:nvSpPr>
        <p:spPr>
          <a:xfrm>
            <a:off x="4724400" y="685800"/>
            <a:ext cx="4175125" cy="2100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…and March is when we have two very important Tribal events that we all work on.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First, we get ready for the annual C’waam ceremony.</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C’waam is…</a:t>
            </a:r>
          </a:p>
        </p:txBody>
      </p:sp>
      <p:sp>
        <p:nvSpPr>
          <p:cNvPr id="86021"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4B0777FD-4D81-43A7-804D-28917789D9AC}" type="slidenum">
              <a:rPr lang="en-US" altLang="en-US" sz="1400"/>
              <a:pPr algn="r" eaLnBrk="1" hangingPunct="1">
                <a:lnSpc>
                  <a:spcPct val="95000"/>
                </a:lnSpc>
                <a:spcBef>
                  <a:spcPct val="0"/>
                </a:spcBef>
                <a:buClrTx/>
                <a:buFontTx/>
                <a:buNone/>
              </a:pPr>
              <a:t>64</a:t>
            </a:fld>
            <a:endParaRPr lang="en-US" altLang="en-US"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7471042C-9B9F-48FA-9C5A-71D458746105}" type="slidenum">
              <a:rPr lang="en-US" altLang="en-US" sz="1400" smtClean="0"/>
              <a:pPr fontAlgn="base">
                <a:spcBef>
                  <a:spcPct val="0"/>
                </a:spcBef>
                <a:spcAft>
                  <a:spcPct val="0"/>
                </a:spcAft>
                <a:buClrTx/>
                <a:buFontTx/>
                <a:buNone/>
              </a:pPr>
              <a:t>66</a:t>
            </a:fld>
            <a:endParaRPr lang="en-US" altLang="en-US" sz="1400" smtClean="0"/>
          </a:p>
        </p:txBody>
      </p:sp>
      <p:sp>
        <p:nvSpPr>
          <p:cNvPr id="88067" name="Rectangle 1"/>
          <p:cNvSpPr>
            <a:spLocks noGrp="1" noRot="1" noChangeAspect="1" noChangeArrowheads="1" noTextEdit="1"/>
          </p:cNvSpPr>
          <p:nvPr>
            <p:ph type="sldImg"/>
          </p:nvPr>
        </p:nvSpPr>
        <p:spPr>
          <a:xfrm>
            <a:off x="381000" y="381000"/>
            <a:ext cx="3873500" cy="2908300"/>
          </a:xfrm>
          <a:solidFill>
            <a:srgbClr val="FFFFFF"/>
          </a:solidFill>
          <a:ln>
            <a:solidFill>
              <a:srgbClr val="000000"/>
            </a:solidFill>
            <a:miter lim="800000"/>
            <a:headEnd/>
            <a:tailEnd/>
          </a:ln>
        </p:spPr>
      </p:sp>
      <p:sp>
        <p:nvSpPr>
          <p:cNvPr id="88068" name="Text Box 2"/>
          <p:cNvSpPr>
            <a:spLocks noGrp="1" noChangeArrowheads="1"/>
          </p:cNvSpPr>
          <p:nvPr>
            <p:ph type="body" idx="1"/>
          </p:nvPr>
        </p:nvSpPr>
        <p:spPr>
          <a:xfrm>
            <a:off x="4876800" y="609600"/>
            <a:ext cx="3946525" cy="1795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 kind of fish that some people call the “Lost River Sucker.”  It’s about the size of a salmon…</a:t>
            </a:r>
          </a:p>
        </p:txBody>
      </p:sp>
      <p:sp>
        <p:nvSpPr>
          <p:cNvPr id="88069"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711626BA-66E1-41E8-BB0D-8CA0B50D1440}" type="slidenum">
              <a:rPr lang="en-US" altLang="en-US" sz="1400"/>
              <a:pPr algn="r" eaLnBrk="1" hangingPunct="1">
                <a:lnSpc>
                  <a:spcPct val="95000"/>
                </a:lnSpc>
                <a:spcBef>
                  <a:spcPct val="0"/>
                </a:spcBef>
                <a:buClrTx/>
                <a:buFontTx/>
                <a:buNone/>
              </a:pPr>
              <a:t>66</a:t>
            </a:fld>
            <a:endParaRPr lang="en-US" altLang="en-US"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ED7C0AC8-3D01-43B5-862E-560F4284253D}" type="slidenum">
              <a:rPr lang="en-US" altLang="en-US" sz="1400" smtClean="0"/>
              <a:pPr fontAlgn="base">
                <a:spcBef>
                  <a:spcPct val="0"/>
                </a:spcBef>
                <a:spcAft>
                  <a:spcPct val="0"/>
                </a:spcAft>
                <a:buClrTx/>
                <a:buFontTx/>
                <a:buNone/>
              </a:pPr>
              <a:t>67</a:t>
            </a:fld>
            <a:endParaRPr lang="en-US" altLang="en-US" sz="1400" smtClean="0"/>
          </a:p>
        </p:txBody>
      </p:sp>
      <p:sp>
        <p:nvSpPr>
          <p:cNvPr id="90115" name="Rectangle 1"/>
          <p:cNvSpPr>
            <a:spLocks noGrp="1" noRot="1" noChangeAspect="1" noChangeArrowheads="1" noTextEdit="1"/>
          </p:cNvSpPr>
          <p:nvPr>
            <p:ph type="sldImg"/>
          </p:nvPr>
        </p:nvSpPr>
        <p:spPr>
          <a:xfrm>
            <a:off x="457200" y="457200"/>
            <a:ext cx="3873500" cy="2908300"/>
          </a:xfrm>
          <a:solidFill>
            <a:srgbClr val="FFFFFF"/>
          </a:solidFill>
          <a:ln>
            <a:solidFill>
              <a:srgbClr val="000000"/>
            </a:solidFill>
            <a:miter lim="800000"/>
            <a:headEnd/>
            <a:tailEnd/>
          </a:ln>
        </p:spPr>
      </p:sp>
      <p:sp>
        <p:nvSpPr>
          <p:cNvPr id="90116" name="Text Box 2"/>
          <p:cNvSpPr>
            <a:spLocks noGrp="1" noChangeArrowheads="1"/>
          </p:cNvSpPr>
          <p:nvPr>
            <p:ph type="body" idx="1"/>
          </p:nvPr>
        </p:nvSpPr>
        <p:spPr>
          <a:xfrm>
            <a:off x="5105400" y="762000"/>
            <a:ext cx="4098925" cy="2481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…and is as important to us as salmon is to the coastal tribes.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We have a big C’waam celebration…</a:t>
            </a:r>
          </a:p>
        </p:txBody>
      </p:sp>
      <p:sp>
        <p:nvSpPr>
          <p:cNvPr id="90117"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7E36ABB3-AD00-4E59-ADD6-51B3FD0C524D}" type="slidenum">
              <a:rPr lang="en-US" altLang="en-US" sz="1400"/>
              <a:pPr algn="r" eaLnBrk="1" hangingPunct="1">
                <a:lnSpc>
                  <a:spcPct val="95000"/>
                </a:lnSpc>
                <a:spcBef>
                  <a:spcPct val="0"/>
                </a:spcBef>
                <a:buClrTx/>
                <a:buFontTx/>
                <a:buNone/>
              </a:pPr>
              <a:t>67</a:t>
            </a:fld>
            <a:endParaRPr lang="en-US" altLang="en-US"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443BD75-7541-48CA-9FD4-8E03D1BA7A55}" type="slidenum">
              <a:rPr lang="en-US" altLang="en-US" sz="1400" smtClean="0"/>
              <a:pPr fontAlgn="base">
                <a:spcBef>
                  <a:spcPct val="0"/>
                </a:spcBef>
                <a:spcAft>
                  <a:spcPct val="0"/>
                </a:spcAft>
                <a:buClrTx/>
                <a:buFontTx/>
                <a:buNone/>
              </a:pPr>
              <a:t>69</a:t>
            </a:fld>
            <a:endParaRPr lang="en-US" altLang="en-US" sz="1400" smtClean="0"/>
          </a:p>
        </p:txBody>
      </p:sp>
      <p:sp>
        <p:nvSpPr>
          <p:cNvPr id="92163"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F085FFE1-BB9F-45C5-9FE4-3CE95F244A7E}" type="slidenum">
              <a:rPr lang="en-US" altLang="en-US" sz="1400"/>
              <a:pPr algn="r" eaLnBrk="1" hangingPunct="1">
                <a:lnSpc>
                  <a:spcPct val="95000"/>
                </a:lnSpc>
                <a:spcBef>
                  <a:spcPct val="0"/>
                </a:spcBef>
                <a:buClrTx/>
                <a:buFontTx/>
                <a:buNone/>
              </a:pPr>
              <a:t>69</a:t>
            </a:fld>
            <a:endParaRPr lang="en-US" altLang="en-US" sz="1400"/>
          </a:p>
        </p:txBody>
      </p:sp>
      <p:sp>
        <p:nvSpPr>
          <p:cNvPr id="92164" name="Rectangle 2"/>
          <p:cNvSpPr>
            <a:spLocks noGrp="1" noRot="1" noChangeAspect="1" noChangeArrowheads="1" noTextEdit="1"/>
          </p:cNvSpPr>
          <p:nvPr>
            <p:ph type="sldImg"/>
          </p:nvPr>
        </p:nvSpPr>
        <p:spPr>
          <a:xfrm>
            <a:off x="533400" y="381000"/>
            <a:ext cx="3876675" cy="2909888"/>
          </a:xfrm>
          <a:solidFill>
            <a:srgbClr val="FFFFFF"/>
          </a:solidFill>
          <a:ln>
            <a:solidFill>
              <a:srgbClr val="000000"/>
            </a:solidFill>
            <a:miter lim="800000"/>
            <a:headEnd/>
            <a:tailEnd/>
          </a:ln>
        </p:spPr>
      </p:sp>
      <p:sp>
        <p:nvSpPr>
          <p:cNvPr id="92165" name="Text Box 3"/>
          <p:cNvSpPr>
            <a:spLocks noGrp="1" noChangeArrowheads="1"/>
          </p:cNvSpPr>
          <p:nvPr>
            <p:ph type="body" idx="1"/>
          </p:nvPr>
        </p:nvSpPr>
        <p:spPr>
          <a:xfrm>
            <a:off x="4953000" y="533400"/>
            <a:ext cx="3489325" cy="2709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…with dancing and drumming in March, because that’s when the fish swim up the river to spawn.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610C195-E42C-4E8F-BD14-E4751CBF3153}" type="slidenum">
              <a:rPr lang="en-US" altLang="en-US" sz="1400" smtClean="0"/>
              <a:pPr fontAlgn="base">
                <a:spcBef>
                  <a:spcPct val="0"/>
                </a:spcBef>
                <a:spcAft>
                  <a:spcPct val="0"/>
                </a:spcAft>
                <a:buClrTx/>
                <a:buFontTx/>
                <a:buNone/>
              </a:pPr>
              <a:t>70</a:t>
            </a:fld>
            <a:endParaRPr lang="en-US" altLang="en-US" sz="1400" smtClean="0"/>
          </a:p>
        </p:txBody>
      </p:sp>
      <p:sp>
        <p:nvSpPr>
          <p:cNvPr id="94211" name="Rectangle 1"/>
          <p:cNvSpPr>
            <a:spLocks noGrp="1" noRot="1" noChangeAspect="1" noChangeArrowheads="1" noTextEdit="1"/>
          </p:cNvSpPr>
          <p:nvPr>
            <p:ph type="sldImg"/>
          </p:nvPr>
        </p:nvSpPr>
        <p:spPr>
          <a:xfrm>
            <a:off x="381000" y="381000"/>
            <a:ext cx="3873500" cy="2908300"/>
          </a:xfrm>
          <a:solidFill>
            <a:srgbClr val="FFFFFF"/>
          </a:solidFill>
          <a:ln>
            <a:solidFill>
              <a:srgbClr val="000000"/>
            </a:solidFill>
            <a:miter lim="800000"/>
            <a:headEnd/>
            <a:tailEnd/>
          </a:ln>
        </p:spPr>
      </p:sp>
      <p:sp>
        <p:nvSpPr>
          <p:cNvPr id="94212" name="Text Box 2"/>
          <p:cNvSpPr>
            <a:spLocks noGrp="1" noChangeArrowheads="1"/>
          </p:cNvSpPr>
          <p:nvPr>
            <p:ph type="body" idx="1"/>
          </p:nvPr>
        </p:nvSpPr>
        <p:spPr>
          <a:xfrm>
            <a:off x="4648200" y="457200"/>
            <a:ext cx="4495800" cy="266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In the old days that’s when people would be able to catch and smoke and dry enough to have at ceremonies and feasts all year long.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My family will be getting ready…</a:t>
            </a:r>
          </a:p>
        </p:txBody>
      </p:sp>
      <p:sp>
        <p:nvSpPr>
          <p:cNvPr id="94213"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43C09281-B7C9-4C9E-A155-C048EB98FA48}" type="slidenum">
              <a:rPr lang="en-US" altLang="en-US" sz="1400"/>
              <a:pPr algn="r" eaLnBrk="1" hangingPunct="1">
                <a:lnSpc>
                  <a:spcPct val="95000"/>
                </a:lnSpc>
                <a:spcBef>
                  <a:spcPct val="0"/>
                </a:spcBef>
                <a:buClrTx/>
                <a:buFontTx/>
                <a:buNone/>
              </a:pPr>
              <a:t>70</a:t>
            </a:fld>
            <a:endParaRPr lang="en-US" altLang="en-US"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DC34A298-D022-4CC3-8BE2-23FA4C2C947A}" type="slidenum">
              <a:rPr lang="en-US" altLang="en-US" sz="1400" smtClean="0"/>
              <a:pPr fontAlgn="base">
                <a:spcBef>
                  <a:spcPct val="0"/>
                </a:spcBef>
                <a:spcAft>
                  <a:spcPct val="0"/>
                </a:spcAft>
                <a:buClrTx/>
                <a:buFontTx/>
                <a:buNone/>
              </a:pPr>
              <a:t>71</a:t>
            </a:fld>
            <a:endParaRPr lang="en-US" altLang="en-US" sz="1400" smtClean="0"/>
          </a:p>
        </p:txBody>
      </p:sp>
      <p:sp>
        <p:nvSpPr>
          <p:cNvPr id="96259" name="Rectangle 1"/>
          <p:cNvSpPr>
            <a:spLocks noGrp="1" noRot="1" noChangeAspect="1" noChangeArrowheads="1" noTextEdit="1"/>
          </p:cNvSpPr>
          <p:nvPr>
            <p:ph type="sldImg"/>
          </p:nvPr>
        </p:nvSpPr>
        <p:spPr>
          <a:xfrm>
            <a:off x="457200" y="533400"/>
            <a:ext cx="3873500" cy="2908300"/>
          </a:xfrm>
          <a:solidFill>
            <a:srgbClr val="FFFFFF"/>
          </a:solidFill>
          <a:ln>
            <a:solidFill>
              <a:srgbClr val="000000"/>
            </a:solidFill>
            <a:miter lim="800000"/>
            <a:headEnd/>
            <a:tailEnd/>
          </a:ln>
        </p:spPr>
      </p:sp>
      <p:sp>
        <p:nvSpPr>
          <p:cNvPr id="96260" name="Text Box 2"/>
          <p:cNvSpPr>
            <a:spLocks noGrp="1" noChangeArrowheads="1"/>
          </p:cNvSpPr>
          <p:nvPr>
            <p:ph type="body" idx="1"/>
          </p:nvPr>
        </p:nvSpPr>
        <p:spPr>
          <a:xfrm>
            <a:off x="4876800" y="685800"/>
            <a:ext cx="4098925" cy="3167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…to perform because we will be some of the dancers and drummers at the celebration this year.</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The other big thing that happens in March is the Peak to Peak World Championship Basketball Tournament hosted by my tribe</a:t>
            </a:r>
            <a:r>
              <a:rPr lang="en-US" altLang="en-US" smtClean="0">
                <a:latin typeface="Times New Roman" panose="02020603050405020304" pitchFamily="18" charset="0"/>
                <a:ea typeface="Microsoft YaHei" panose="020B0503020204020204" pitchFamily="34" charset="-122"/>
              </a:rPr>
              <a:t>.  </a:t>
            </a:r>
          </a:p>
        </p:txBody>
      </p:sp>
      <p:sp>
        <p:nvSpPr>
          <p:cNvPr id="96261"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0FDC6A8F-1395-42F1-ACC6-1C8F3E2E6098}" type="slidenum">
              <a:rPr lang="en-US" altLang="en-US" sz="1400"/>
              <a:pPr algn="r" eaLnBrk="1" hangingPunct="1">
                <a:lnSpc>
                  <a:spcPct val="95000"/>
                </a:lnSpc>
                <a:spcBef>
                  <a:spcPct val="0"/>
                </a:spcBef>
                <a:buClrTx/>
                <a:buFontTx/>
                <a:buNone/>
              </a:pPr>
              <a:t>71</a:t>
            </a:fld>
            <a:endParaRPr lang="en-US" altLang="en-US"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D0BB0FD7-C2F7-42AA-A6BE-7D3CD1116383}" type="slidenum">
              <a:rPr lang="en-US" altLang="en-US" sz="1400" smtClean="0"/>
              <a:pPr fontAlgn="base">
                <a:spcBef>
                  <a:spcPct val="0"/>
                </a:spcBef>
                <a:spcAft>
                  <a:spcPct val="0"/>
                </a:spcAft>
                <a:buClrTx/>
                <a:buFontTx/>
                <a:buNone/>
              </a:pPr>
              <a:t>73</a:t>
            </a:fld>
            <a:endParaRPr lang="en-US" altLang="en-US" sz="1400" smtClean="0"/>
          </a:p>
        </p:txBody>
      </p:sp>
      <p:sp>
        <p:nvSpPr>
          <p:cNvPr id="98307" name="Rectangle 1"/>
          <p:cNvSpPr>
            <a:spLocks noGrp="1" noRot="1" noChangeAspect="1" noChangeArrowheads="1" noTextEdit="1"/>
          </p:cNvSpPr>
          <p:nvPr>
            <p:ph type="sldImg"/>
          </p:nvPr>
        </p:nvSpPr>
        <p:spPr>
          <a:xfrm>
            <a:off x="533400" y="457200"/>
            <a:ext cx="3873500" cy="2908300"/>
          </a:xfrm>
          <a:solidFill>
            <a:srgbClr val="FFFFFF"/>
          </a:solidFill>
          <a:ln>
            <a:solidFill>
              <a:srgbClr val="000000"/>
            </a:solidFill>
            <a:miter lim="800000"/>
            <a:headEnd/>
            <a:tailEnd/>
          </a:ln>
        </p:spPr>
      </p:sp>
      <p:sp>
        <p:nvSpPr>
          <p:cNvPr id="98308" name="Text Box 2"/>
          <p:cNvSpPr>
            <a:spLocks noGrp="1" noChangeArrowheads="1"/>
          </p:cNvSpPr>
          <p:nvPr>
            <p:ph type="body" idx="1"/>
          </p:nvPr>
        </p:nvSpPr>
        <p:spPr>
          <a:xfrm>
            <a:off x="4648200" y="609600"/>
            <a:ext cx="4860925" cy="220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We’ve held the tournament for more than 60 years, with teams from tribes in other states, and it’s great because everybody can get together to play and just hang out. Basketball is really popular with a lot of tribes, maybe because it’s similar in some ways to a game that our ancestors used to play.  In fact the Siletz high school boys team won a state championship last spring.  We have pictures of…</a:t>
            </a:r>
          </a:p>
        </p:txBody>
      </p:sp>
      <p:sp>
        <p:nvSpPr>
          <p:cNvPr id="98309"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CE7CC253-3C0A-4276-A1B2-C8C6CA49D72D}" type="slidenum">
              <a:rPr lang="en-US" altLang="en-US" sz="1400"/>
              <a:pPr algn="r" eaLnBrk="1" hangingPunct="1">
                <a:lnSpc>
                  <a:spcPct val="95000"/>
                </a:lnSpc>
                <a:spcBef>
                  <a:spcPct val="0"/>
                </a:spcBef>
                <a:buClrTx/>
                <a:buFontTx/>
                <a:buNone/>
              </a:pPr>
              <a:t>73</a:t>
            </a:fld>
            <a:endParaRPr lang="en-US" altLang="en-US" sz="14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2726116B-A720-4B14-B799-CB0F3A64C613}" type="slidenum">
              <a:rPr lang="en-US" altLang="en-US" sz="1400" smtClean="0"/>
              <a:pPr fontAlgn="base">
                <a:spcBef>
                  <a:spcPct val="0"/>
                </a:spcBef>
                <a:spcAft>
                  <a:spcPct val="0"/>
                </a:spcAft>
                <a:buClrTx/>
                <a:buFontTx/>
                <a:buNone/>
              </a:pPr>
              <a:t>75</a:t>
            </a:fld>
            <a:endParaRPr lang="en-US" altLang="en-US" sz="1400" smtClean="0"/>
          </a:p>
        </p:txBody>
      </p:sp>
      <p:sp>
        <p:nvSpPr>
          <p:cNvPr id="100355"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025FD801-2D45-4F28-BC3E-7BD29D61D996}" type="slidenum">
              <a:rPr lang="en-US" altLang="en-US" sz="1400"/>
              <a:pPr algn="r" eaLnBrk="1" hangingPunct="1">
                <a:lnSpc>
                  <a:spcPct val="95000"/>
                </a:lnSpc>
                <a:spcBef>
                  <a:spcPct val="0"/>
                </a:spcBef>
                <a:buClrTx/>
                <a:buFontTx/>
                <a:buNone/>
              </a:pPr>
              <a:t>75</a:t>
            </a:fld>
            <a:endParaRPr lang="en-US" altLang="en-US" sz="1400"/>
          </a:p>
        </p:txBody>
      </p:sp>
      <p:sp>
        <p:nvSpPr>
          <p:cNvPr id="100356" name="Rectangle 2"/>
          <p:cNvSpPr>
            <a:spLocks noGrp="1" noRot="1" noChangeAspect="1" noChangeArrowheads="1" noTextEdit="1"/>
          </p:cNvSpPr>
          <p:nvPr>
            <p:ph type="sldImg"/>
          </p:nvPr>
        </p:nvSpPr>
        <p:spPr>
          <a:xfrm>
            <a:off x="609600" y="457200"/>
            <a:ext cx="3883025" cy="2914650"/>
          </a:xfrm>
          <a:solidFill>
            <a:srgbClr val="FFFFFF"/>
          </a:solidFill>
          <a:ln>
            <a:solidFill>
              <a:srgbClr val="000000"/>
            </a:solidFill>
            <a:miter lim="800000"/>
            <a:headEnd/>
            <a:tailEnd/>
          </a:ln>
        </p:spPr>
      </p:sp>
      <p:sp>
        <p:nvSpPr>
          <p:cNvPr id="100357" name="Text Box 3"/>
          <p:cNvSpPr>
            <a:spLocks noGrp="1" noChangeArrowheads="1"/>
          </p:cNvSpPr>
          <p:nvPr>
            <p:ph type="body" idx="1"/>
          </p:nvPr>
        </p:nvSpPr>
        <p:spPr>
          <a:xfrm>
            <a:off x="4876800" y="533400"/>
            <a:ext cx="4479925" cy="3452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600" b="1" smtClean="0">
                <a:latin typeface="Times New Roman" panose="02020603050405020304" pitchFamily="18" charset="0"/>
                <a:ea typeface="SimSun" panose="02010600030101010101" pitchFamily="2" charset="-122"/>
              </a:rPr>
              <a:t>My</a:t>
            </a:r>
            <a:r>
              <a:rPr lang="en-US" altLang="en-US" sz="1400" b="1" smtClean="0">
                <a:latin typeface="Times New Roman" panose="02020603050405020304" pitchFamily="18" charset="0"/>
                <a:ea typeface="SimSun" panose="02010600030101010101" pitchFamily="2" charset="-122"/>
              </a:rPr>
              <a:t> Dad and my grandfather when they were young and played</a:t>
            </a:r>
            <a:r>
              <a:rPr lang="en-US" altLang="en-US" smtClean="0">
                <a:latin typeface="Times New Roman" panose="02020603050405020304" pitchFamily="18" charset="0"/>
                <a:ea typeface="SimSun" panose="02010600030101010101" pitchFamily="2" charset="-122"/>
              </a:rPr>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6B91E8FA-5535-40D1-8A23-22A947E6BFBB}" type="slidenum">
              <a:rPr lang="en-US" altLang="en-US" sz="1400" smtClean="0"/>
              <a:pPr fontAlgn="base">
                <a:spcBef>
                  <a:spcPct val="0"/>
                </a:spcBef>
                <a:spcAft>
                  <a:spcPct val="0"/>
                </a:spcAft>
                <a:buClrTx/>
                <a:buFontTx/>
                <a:buNone/>
              </a:pPr>
              <a:t>77</a:t>
            </a:fld>
            <a:endParaRPr lang="en-US" altLang="en-US" sz="1400" smtClean="0"/>
          </a:p>
        </p:txBody>
      </p:sp>
      <p:sp>
        <p:nvSpPr>
          <p:cNvPr id="102403"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585CB43C-8FB9-45FD-A5EC-F4FA57A1ADE2}" type="slidenum">
              <a:rPr lang="en-US" altLang="en-US" sz="1400"/>
              <a:pPr algn="r" eaLnBrk="1" hangingPunct="1">
                <a:lnSpc>
                  <a:spcPct val="95000"/>
                </a:lnSpc>
                <a:spcBef>
                  <a:spcPct val="0"/>
                </a:spcBef>
                <a:buClrTx/>
                <a:buFontTx/>
                <a:buNone/>
              </a:pPr>
              <a:t>77</a:t>
            </a:fld>
            <a:endParaRPr lang="en-US" altLang="en-US" sz="1400"/>
          </a:p>
        </p:txBody>
      </p:sp>
      <p:sp>
        <p:nvSpPr>
          <p:cNvPr id="102404" name="Rectangle 2"/>
          <p:cNvSpPr>
            <a:spLocks noGrp="1" noRot="1" noChangeAspect="1" noChangeArrowheads="1" noTextEdit="1"/>
          </p:cNvSpPr>
          <p:nvPr>
            <p:ph type="sldImg"/>
          </p:nvPr>
        </p:nvSpPr>
        <p:spPr>
          <a:xfrm>
            <a:off x="0" y="381000"/>
            <a:ext cx="3883025" cy="2914650"/>
          </a:xfrm>
          <a:solidFill>
            <a:srgbClr val="FFFFFF"/>
          </a:solidFill>
          <a:ln>
            <a:solidFill>
              <a:srgbClr val="000000"/>
            </a:solidFill>
            <a:miter lim="800000"/>
            <a:headEnd/>
            <a:tailEnd/>
          </a:ln>
        </p:spPr>
      </p:sp>
      <p:sp>
        <p:nvSpPr>
          <p:cNvPr id="102405" name="Text Box 3"/>
          <p:cNvSpPr>
            <a:spLocks noGrp="1" noChangeArrowheads="1"/>
          </p:cNvSpPr>
          <p:nvPr>
            <p:ph type="body" idx="1"/>
          </p:nvPr>
        </p:nvSpPr>
        <p:spPr>
          <a:xfrm>
            <a:off x="4114800" y="-336550"/>
            <a:ext cx="5334000" cy="8445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nchorCtr="1"/>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Sometimes some of my non-tribal friends ask if I get tired of helping with</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some of the traditional things , but I guess I feel as though that’s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just part of who I have always been.  My Mom says that was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true from the time I was born.  So I have traditions from both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sides of my family: my Mom is more of the dancer and drummer,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and my Dad is part of the teamwork of basketball.  Both of them say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that there’s a lot that’s the same between dancing and basketball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and those are some of the things that are part of our traditions.</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 hope you have  good spring vacation.</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Klamath 4</a:t>
            </a:r>
            <a:r>
              <a:rPr lang="en-US" altLang="en-US" sz="1400" b="1" baseline="30000" smtClean="0">
                <a:latin typeface="Times New Roman" panose="02020603050405020304" pitchFamily="18" charset="0"/>
                <a:ea typeface="Microsoft YaHei" panose="020B0503020204020204" pitchFamily="34" charset="-122"/>
              </a:rPr>
              <a:t>th</a:t>
            </a:r>
            <a:r>
              <a:rPr lang="en-US" altLang="en-US" sz="1400" b="1" smtClean="0">
                <a:latin typeface="Times New Roman" panose="02020603050405020304" pitchFamily="18" charset="0"/>
                <a:ea typeface="Microsoft YaHei" panose="020B0503020204020204" pitchFamily="34" charset="-122"/>
              </a:rPr>
              <a:t> grader.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DISCUSSION:</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000"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What kinds of things did this student write about?</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0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What was your favorite part? most interesting?</a:t>
            </a:r>
          </a:p>
          <a:p>
            <a:pPr>
              <a:spcBef>
                <a:spcPts val="37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0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Did the student write about any traditions?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What kinds of traditions do you know of?  (things you always do at a certain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time/with certain people, e.g., fireworks on 4</a:t>
            </a:r>
            <a:r>
              <a:rPr lang="en-US" altLang="en-US" sz="1400" b="1" baseline="30000" smtClean="0">
                <a:latin typeface="Times New Roman" panose="02020603050405020304" pitchFamily="18" charset="0"/>
                <a:ea typeface="Microsoft YaHei" panose="020B0503020204020204" pitchFamily="34" charset="-122"/>
              </a:rPr>
              <a:t>th</a:t>
            </a:r>
            <a:r>
              <a:rPr lang="en-US" altLang="en-US" sz="1400" b="1" smtClean="0">
                <a:latin typeface="Times New Roman" panose="02020603050405020304" pitchFamily="18" charset="0"/>
                <a:ea typeface="Microsoft YaHei" panose="020B0503020204020204" pitchFamily="34" charset="-122"/>
              </a:rPr>
              <a:t>,  turkey at Thanksgiving,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going camping)</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Has anyone ever seen or fished for a suckerfish?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(geography variety around state, different fish/animals)</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3087688" y="590550"/>
            <a:ext cx="3867150" cy="2903538"/>
          </a:xfrm>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sng" smtClean="0">
                <a:latin typeface="Times New Roman" panose="02020603050405020304" pitchFamily="18" charset="0"/>
                <a:hlinkClick r:id="rId3"/>
              </a:rPr>
              <a:t>https://kahoot.it/v2/</a:t>
            </a:r>
            <a:r>
              <a:rPr lang="en-US" altLang="en-US" smtClean="0">
                <a:latin typeface="Times New Roman" panose="02020603050405020304" pitchFamily="18" charset="0"/>
              </a:rPr>
              <a:t>  </a:t>
            </a:r>
          </a:p>
          <a:p>
            <a:r>
              <a:rPr lang="en-US" altLang="en-US" b="1" smtClean="0">
                <a:latin typeface="Times New Roman" panose="02020603050405020304" pitchFamily="18" charset="0"/>
              </a:rPr>
              <a:t>07043436</a:t>
            </a:r>
            <a:endParaRPr lang="en-US" altLang="en-US" smtClean="0">
              <a:latin typeface="Times New Roman" panose="02020603050405020304" pitchFamily="18" charset="0"/>
            </a:endParaRPr>
          </a:p>
          <a:p>
            <a:r>
              <a:rPr lang="en-US" altLang="en-US" u="sng" smtClean="0">
                <a:latin typeface="Times New Roman" panose="02020603050405020304" pitchFamily="18" charset="0"/>
                <a:hlinkClick r:id="rId4"/>
              </a:rPr>
              <a:t>https://kahoot.it/challenge/07043436?challenge-id=1a21d248-425a-451f-b38d-d12bb15fc208_1608238043725</a:t>
            </a:r>
            <a:r>
              <a:rPr lang="en-US" altLang="en-US" smtClean="0">
                <a:latin typeface="Times New Roman" panose="02020603050405020304" pitchFamily="18" charset="0"/>
              </a:rPr>
              <a:t> </a:t>
            </a:r>
          </a:p>
          <a:p>
            <a:endParaRPr lang="en-US" altLang="en-US" smtClean="0">
              <a:latin typeface="Times New Roman" panose="02020603050405020304" pitchFamily="18" charset="0"/>
            </a:endParaRPr>
          </a:p>
        </p:txBody>
      </p:sp>
      <p:sp>
        <p:nvSpPr>
          <p:cNvPr id="10445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B86E9F9E-F538-463F-ABDA-7FB1B2529847}" type="slidenum">
              <a:rPr lang="en-US" altLang="en-US" sz="1400" smtClean="0"/>
              <a:pPr fontAlgn="base">
                <a:spcBef>
                  <a:spcPct val="0"/>
                </a:spcBef>
                <a:spcAft>
                  <a:spcPct val="0"/>
                </a:spcAft>
                <a:buClrTx/>
                <a:buFontTx/>
                <a:buNone/>
              </a:pPr>
              <a:t>78</a:t>
            </a:fld>
            <a:endParaRPr lang="en-US" altLang="en-US" sz="14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87688" y="590550"/>
            <a:ext cx="3867150" cy="2903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2F58F78B-DD86-4F9B-90E2-9DF501EF342A}" type="slidenum">
              <a:rPr lang="en-US" altLang="en-US" smtClean="0"/>
              <a:pPr>
                <a:defRPr/>
              </a:pPr>
              <a:t>8</a:t>
            </a:fld>
            <a:endParaRPr lang="en-US" altLang="en-US"/>
          </a:p>
        </p:txBody>
      </p:sp>
    </p:spTree>
    <p:extLst>
      <p:ext uri="{BB962C8B-B14F-4D97-AF65-F5344CB8AC3E}">
        <p14:creationId xmlns:p14="http://schemas.microsoft.com/office/powerpoint/2010/main" val="31670480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3087688" y="590550"/>
            <a:ext cx="3867150" cy="2903538"/>
          </a:xfrm>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10650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A4B3AFE5-D172-47C2-8C6C-D38DEC5A0469}" type="slidenum">
              <a:rPr lang="en-US" altLang="en-US" sz="1400" smtClean="0"/>
              <a:pPr fontAlgn="base">
                <a:spcBef>
                  <a:spcPct val="0"/>
                </a:spcBef>
                <a:spcAft>
                  <a:spcPct val="0"/>
                </a:spcAft>
                <a:buClrTx/>
                <a:buFontTx/>
                <a:buNone/>
              </a:pPr>
              <a:t>79</a:t>
            </a:fld>
            <a:endParaRPr lang="en-US" altLang="en-US" sz="140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BA89CF5F-567F-4DA4-9101-62C12F5DAEE3}" type="slidenum">
              <a:rPr lang="en-US" altLang="en-US" sz="1400" smtClean="0"/>
              <a:pPr fontAlgn="base">
                <a:spcBef>
                  <a:spcPct val="0"/>
                </a:spcBef>
                <a:spcAft>
                  <a:spcPct val="0"/>
                </a:spcAft>
                <a:buClrTx/>
                <a:buFontTx/>
                <a:buNone/>
              </a:pPr>
              <a:t>80</a:t>
            </a:fld>
            <a:endParaRPr lang="en-US" altLang="en-US" sz="1400" smtClean="0"/>
          </a:p>
        </p:txBody>
      </p:sp>
      <p:sp>
        <p:nvSpPr>
          <p:cNvPr id="108547"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FE9B0086-E5B5-4011-9899-77EEF5818D39}" type="slidenum">
              <a:rPr lang="en-US" altLang="en-US" sz="1400"/>
              <a:pPr algn="r" eaLnBrk="1" hangingPunct="1">
                <a:lnSpc>
                  <a:spcPct val="95000"/>
                </a:lnSpc>
                <a:spcBef>
                  <a:spcPct val="0"/>
                </a:spcBef>
                <a:buClrTx/>
                <a:buFontTx/>
                <a:buNone/>
              </a:pPr>
              <a:t>80</a:t>
            </a:fld>
            <a:endParaRPr lang="en-US" altLang="en-US" sz="1400"/>
          </a:p>
        </p:txBody>
      </p:sp>
      <p:sp>
        <p:nvSpPr>
          <p:cNvPr id="108548" name="Rectangle 2"/>
          <p:cNvSpPr>
            <a:spLocks noGrp="1" noRot="1" noChangeAspect="1" noChangeArrowheads="1" noTextEdit="1"/>
          </p:cNvSpPr>
          <p:nvPr>
            <p:ph type="sldImg"/>
          </p:nvPr>
        </p:nvSpPr>
        <p:spPr>
          <a:xfrm>
            <a:off x="304800" y="228600"/>
            <a:ext cx="3883025" cy="2914650"/>
          </a:xfrm>
          <a:solidFill>
            <a:srgbClr val="FFFFFF"/>
          </a:solidFill>
          <a:ln>
            <a:solidFill>
              <a:srgbClr val="000000"/>
            </a:solidFill>
            <a:miter lim="800000"/>
            <a:headEnd/>
            <a:tailEnd/>
          </a:ln>
        </p:spPr>
      </p:sp>
      <p:sp>
        <p:nvSpPr>
          <p:cNvPr id="108549" name="Text Box 3"/>
          <p:cNvSpPr>
            <a:spLocks noGrp="1" noChangeArrowheads="1"/>
          </p:cNvSpPr>
          <p:nvPr>
            <p:ph type="body" idx="1"/>
          </p:nvPr>
        </p:nvSpPr>
        <p:spPr>
          <a:xfrm>
            <a:off x="4343400" y="685800"/>
            <a:ext cx="4724400" cy="167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Dear Coos County 4</a:t>
            </a:r>
            <a:r>
              <a:rPr lang="en-US" altLang="en-US" sz="1400" b="1" baseline="30000" smtClean="0">
                <a:latin typeface="Times New Roman" panose="02020603050405020304" pitchFamily="18" charset="0"/>
                <a:ea typeface="Microsoft YaHei" panose="020B0503020204020204" pitchFamily="34" charset="-122"/>
              </a:rPr>
              <a:t>th</a:t>
            </a:r>
            <a:r>
              <a:rPr lang="en-US" altLang="en-US" sz="1400" b="1" smtClean="0">
                <a:latin typeface="Times New Roman" panose="02020603050405020304" pitchFamily="18" charset="0"/>
                <a:ea typeface="Microsoft YaHei" panose="020B0503020204020204" pitchFamily="34" charset="-122"/>
              </a:rPr>
              <a:t> graders,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 am a fourth grader at Warm Springs Elementary School,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on the Warm Springs Reservation</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6C4A38A3-64F6-4BBF-8AC7-17A004819905}" type="slidenum">
              <a:rPr lang="en-US" altLang="en-US" sz="1400" smtClean="0"/>
              <a:pPr fontAlgn="base">
                <a:spcBef>
                  <a:spcPct val="0"/>
                </a:spcBef>
                <a:spcAft>
                  <a:spcPct val="0"/>
                </a:spcAft>
                <a:buClrTx/>
                <a:buFontTx/>
                <a:buNone/>
              </a:pPr>
              <a:t>82</a:t>
            </a:fld>
            <a:endParaRPr lang="en-US" altLang="en-US" sz="1400" smtClean="0"/>
          </a:p>
        </p:txBody>
      </p:sp>
      <p:sp>
        <p:nvSpPr>
          <p:cNvPr id="110595" name="Rectangle 1"/>
          <p:cNvSpPr>
            <a:spLocks noGrp="1" noRot="1" noChangeAspect="1" noChangeArrowheads="1" noTextEdit="1"/>
          </p:cNvSpPr>
          <p:nvPr>
            <p:ph type="sldImg"/>
          </p:nvPr>
        </p:nvSpPr>
        <p:spPr>
          <a:xfrm>
            <a:off x="304800" y="533400"/>
            <a:ext cx="3873500" cy="2908300"/>
          </a:xfrm>
          <a:solidFill>
            <a:srgbClr val="FFFFFF"/>
          </a:solidFill>
          <a:ln>
            <a:solidFill>
              <a:srgbClr val="000000"/>
            </a:solidFill>
            <a:miter lim="800000"/>
            <a:headEnd/>
            <a:tailEnd/>
          </a:ln>
        </p:spPr>
      </p:sp>
      <p:sp>
        <p:nvSpPr>
          <p:cNvPr id="110596" name="Text Box 2"/>
          <p:cNvSpPr>
            <a:spLocks noGrp="1" noChangeArrowheads="1"/>
          </p:cNvSpPr>
          <p:nvPr>
            <p:ph type="body" idx="1"/>
          </p:nvPr>
        </p:nvSpPr>
        <p:spPr>
          <a:xfrm>
            <a:off x="4800600" y="838200"/>
            <a:ext cx="3489325" cy="804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Today my class is writing about what</a:t>
            </a:r>
            <a:r>
              <a:rPr lang="en-US" altLang="en-US" smtClean="0">
                <a:latin typeface="Times New Roman" panose="02020603050405020304" pitchFamily="18" charset="0"/>
                <a:ea typeface="Microsoft YaHei" panose="020B0503020204020204" pitchFamily="34" charset="-122"/>
              </a:rPr>
              <a:t>…</a:t>
            </a:r>
          </a:p>
        </p:txBody>
      </p:sp>
      <p:sp>
        <p:nvSpPr>
          <p:cNvPr id="110597"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407A29AA-36E3-4675-912F-7456A3F681C4}" type="slidenum">
              <a:rPr lang="en-US" altLang="en-US" sz="1400"/>
              <a:pPr algn="r" eaLnBrk="1" hangingPunct="1">
                <a:lnSpc>
                  <a:spcPct val="95000"/>
                </a:lnSpc>
                <a:spcBef>
                  <a:spcPct val="0"/>
                </a:spcBef>
                <a:buClrTx/>
                <a:buFontTx/>
                <a:buNone/>
              </a:pPr>
              <a:t>82</a:t>
            </a:fld>
            <a:endParaRPr lang="en-US" altLang="en-US" sz="14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EAE3B240-FF89-424E-8106-A624B9362674}" type="slidenum">
              <a:rPr lang="en-US" altLang="en-US" sz="1400" smtClean="0"/>
              <a:pPr fontAlgn="base">
                <a:spcBef>
                  <a:spcPct val="0"/>
                </a:spcBef>
                <a:spcAft>
                  <a:spcPct val="0"/>
                </a:spcAft>
                <a:buClrTx/>
                <a:buFontTx/>
                <a:buNone/>
              </a:pPr>
              <a:t>83</a:t>
            </a:fld>
            <a:endParaRPr lang="en-US" altLang="en-US" sz="1400" smtClean="0"/>
          </a:p>
        </p:txBody>
      </p:sp>
      <p:sp>
        <p:nvSpPr>
          <p:cNvPr id="112643" name="Rectangle 1"/>
          <p:cNvSpPr>
            <a:spLocks noGrp="1" noRot="1" noChangeAspect="1" noChangeArrowheads="1" noTextEdit="1"/>
          </p:cNvSpPr>
          <p:nvPr>
            <p:ph type="sldImg"/>
          </p:nvPr>
        </p:nvSpPr>
        <p:spPr>
          <a:xfrm>
            <a:off x="457200" y="304800"/>
            <a:ext cx="3873500" cy="2908300"/>
          </a:xfrm>
          <a:solidFill>
            <a:srgbClr val="FFFFFF"/>
          </a:solidFill>
          <a:ln>
            <a:solidFill>
              <a:srgbClr val="000000"/>
            </a:solidFill>
            <a:miter lim="800000"/>
            <a:headEnd/>
            <a:tailEnd/>
          </a:ln>
        </p:spPr>
      </p:sp>
      <p:sp>
        <p:nvSpPr>
          <p:cNvPr id="112644" name="Text Box 2"/>
          <p:cNvSpPr>
            <a:spLocks noGrp="1" noChangeArrowheads="1"/>
          </p:cNvSpPr>
          <p:nvPr>
            <p:ph type="body" idx="1"/>
          </p:nvPr>
        </p:nvSpPr>
        <p:spPr>
          <a:xfrm>
            <a:off x="4572000" y="609600"/>
            <a:ext cx="5029200" cy="175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…we expect to do during Spring vacation.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 will get to spend it with my grandparents, who are Elders of my tribe</a:t>
            </a:r>
          </a:p>
        </p:txBody>
      </p:sp>
      <p:sp>
        <p:nvSpPr>
          <p:cNvPr id="112645"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BEC371B1-2124-4C05-B5DC-D726FF9B5354}" type="slidenum">
              <a:rPr lang="en-US" altLang="en-US" sz="1400"/>
              <a:pPr algn="r" eaLnBrk="1" hangingPunct="1">
                <a:lnSpc>
                  <a:spcPct val="95000"/>
                </a:lnSpc>
                <a:spcBef>
                  <a:spcPct val="0"/>
                </a:spcBef>
                <a:buClrTx/>
                <a:buFontTx/>
                <a:buNone/>
              </a:pPr>
              <a:t>83</a:t>
            </a:fld>
            <a:endParaRPr lang="en-US" altLang="en-US"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5B4464CB-2162-4759-9602-060DD6E4F055}" type="slidenum">
              <a:rPr lang="en-US" altLang="en-US" sz="1400" smtClean="0"/>
              <a:pPr fontAlgn="base">
                <a:spcBef>
                  <a:spcPct val="0"/>
                </a:spcBef>
                <a:spcAft>
                  <a:spcPct val="0"/>
                </a:spcAft>
                <a:buClrTx/>
                <a:buFontTx/>
                <a:buNone/>
              </a:pPr>
              <a:t>84</a:t>
            </a:fld>
            <a:endParaRPr lang="en-US" altLang="en-US" sz="1400" smtClean="0"/>
          </a:p>
        </p:txBody>
      </p:sp>
      <p:sp>
        <p:nvSpPr>
          <p:cNvPr id="114691"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C8625FEE-3533-4DCA-A428-53B807E79F69}" type="slidenum">
              <a:rPr lang="en-US" altLang="en-US" sz="1400"/>
              <a:pPr algn="r" eaLnBrk="1" hangingPunct="1">
                <a:lnSpc>
                  <a:spcPct val="95000"/>
                </a:lnSpc>
                <a:spcBef>
                  <a:spcPct val="0"/>
                </a:spcBef>
                <a:buClrTx/>
                <a:buFontTx/>
                <a:buNone/>
              </a:pPr>
              <a:t>84</a:t>
            </a:fld>
            <a:endParaRPr lang="en-US" altLang="en-US" sz="1400"/>
          </a:p>
        </p:txBody>
      </p:sp>
      <p:sp>
        <p:nvSpPr>
          <p:cNvPr id="114692" name="Rectangle 2"/>
          <p:cNvSpPr>
            <a:spLocks noGrp="1" noRot="1" noChangeAspect="1" noChangeArrowheads="1" noTextEdit="1"/>
          </p:cNvSpPr>
          <p:nvPr>
            <p:ph type="sldImg"/>
          </p:nvPr>
        </p:nvSpPr>
        <p:spPr>
          <a:xfrm>
            <a:off x="457200" y="304800"/>
            <a:ext cx="3878263" cy="2909888"/>
          </a:xfrm>
          <a:solidFill>
            <a:srgbClr val="FFFFFF"/>
          </a:solidFill>
          <a:ln>
            <a:solidFill>
              <a:srgbClr val="000000"/>
            </a:solidFill>
            <a:miter lim="800000"/>
            <a:headEnd/>
            <a:tailEnd/>
          </a:ln>
        </p:spPr>
      </p:sp>
      <p:sp>
        <p:nvSpPr>
          <p:cNvPr id="114693" name="Text Box 3"/>
          <p:cNvSpPr>
            <a:spLocks noGrp="1" noChangeArrowheads="1"/>
          </p:cNvSpPr>
          <p:nvPr>
            <p:ph type="body" idx="1"/>
          </p:nvPr>
        </p:nvSpPr>
        <p:spPr>
          <a:xfrm>
            <a:off x="4876800" y="304800"/>
            <a:ext cx="4648200" cy="259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They know a lot about our tribe’s culture, and sometimes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 get to help them do traditional things so I can learn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at least some of what they know.</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27D05988-89AE-46FC-8D01-88F9D4413445}" type="slidenum">
              <a:rPr lang="en-US" altLang="en-US" sz="1400" smtClean="0"/>
              <a:pPr fontAlgn="base">
                <a:spcBef>
                  <a:spcPct val="0"/>
                </a:spcBef>
                <a:spcAft>
                  <a:spcPct val="0"/>
                </a:spcAft>
                <a:buClrTx/>
                <a:buFontTx/>
                <a:buNone/>
              </a:pPr>
              <a:t>86</a:t>
            </a:fld>
            <a:endParaRPr lang="en-US" altLang="en-US" sz="1400" smtClean="0"/>
          </a:p>
        </p:txBody>
      </p:sp>
      <p:sp>
        <p:nvSpPr>
          <p:cNvPr id="116739"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11946D07-763D-4335-9E79-8B1E55D25991}" type="slidenum">
              <a:rPr lang="en-US" altLang="en-US" sz="1400"/>
              <a:pPr algn="r" eaLnBrk="1" hangingPunct="1">
                <a:lnSpc>
                  <a:spcPct val="95000"/>
                </a:lnSpc>
                <a:spcBef>
                  <a:spcPct val="0"/>
                </a:spcBef>
                <a:buClrTx/>
                <a:buFontTx/>
                <a:buNone/>
              </a:pPr>
              <a:t>86</a:t>
            </a:fld>
            <a:endParaRPr lang="en-US" altLang="en-US" sz="1400"/>
          </a:p>
        </p:txBody>
      </p:sp>
      <p:sp>
        <p:nvSpPr>
          <p:cNvPr id="116740" name="Rectangle 2"/>
          <p:cNvSpPr>
            <a:spLocks noGrp="1" noRot="1" noChangeAspect="1" noChangeArrowheads="1" noTextEdit="1"/>
          </p:cNvSpPr>
          <p:nvPr>
            <p:ph type="sldImg"/>
          </p:nvPr>
        </p:nvSpPr>
        <p:spPr>
          <a:xfrm>
            <a:off x="228600" y="381000"/>
            <a:ext cx="3883025" cy="2914650"/>
          </a:xfrm>
          <a:solidFill>
            <a:srgbClr val="FFFFFF"/>
          </a:solidFill>
          <a:ln>
            <a:solidFill>
              <a:srgbClr val="000000"/>
            </a:solidFill>
            <a:miter lim="800000"/>
            <a:headEnd/>
            <a:tailEnd/>
          </a:ln>
        </p:spPr>
      </p:sp>
      <p:sp>
        <p:nvSpPr>
          <p:cNvPr id="116741" name="Text Box 3"/>
          <p:cNvSpPr>
            <a:spLocks noGrp="1" noChangeArrowheads="1"/>
          </p:cNvSpPr>
          <p:nvPr>
            <p:ph type="body" idx="1"/>
          </p:nvPr>
        </p:nvSpPr>
        <p:spPr>
          <a:xfrm>
            <a:off x="4495800" y="304800"/>
            <a:ext cx="5334000" cy="3494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Just as people today cook and eat potatoes or carrots, my ancestors dug and ate the roots of other plants that grow here</a:t>
            </a:r>
            <a:r>
              <a:rPr lang="en-US" altLang="en-US" smtClean="0">
                <a:latin typeface="Times New Roman" panose="02020603050405020304" pitchFamily="18" charset="0"/>
                <a:ea typeface="SimSun" panose="02010600030101010101" pitchFamily="2" charset="-122"/>
              </a:rPr>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FB5AB507-0681-4FEF-8E80-FEA29F873601}" type="slidenum">
              <a:rPr lang="en-US" altLang="en-US" sz="1400" smtClean="0"/>
              <a:pPr fontAlgn="base">
                <a:spcBef>
                  <a:spcPct val="0"/>
                </a:spcBef>
                <a:spcAft>
                  <a:spcPct val="0"/>
                </a:spcAft>
                <a:buClrTx/>
                <a:buFontTx/>
                <a:buNone/>
              </a:pPr>
              <a:t>87</a:t>
            </a:fld>
            <a:endParaRPr lang="en-US" altLang="en-US" sz="1400" smtClean="0"/>
          </a:p>
        </p:txBody>
      </p:sp>
      <p:sp>
        <p:nvSpPr>
          <p:cNvPr id="118787"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94E8481A-02D5-4319-8EA9-DE2E12054613}" type="slidenum">
              <a:rPr lang="en-US" altLang="en-US" sz="1400"/>
              <a:pPr algn="r" eaLnBrk="1" hangingPunct="1">
                <a:lnSpc>
                  <a:spcPct val="95000"/>
                </a:lnSpc>
                <a:spcBef>
                  <a:spcPct val="0"/>
                </a:spcBef>
                <a:buClrTx/>
                <a:buFontTx/>
                <a:buNone/>
              </a:pPr>
              <a:t>87</a:t>
            </a:fld>
            <a:endParaRPr lang="en-US" altLang="en-US" sz="1400"/>
          </a:p>
        </p:txBody>
      </p:sp>
      <p:sp>
        <p:nvSpPr>
          <p:cNvPr id="118788" name="Rectangle 2"/>
          <p:cNvSpPr>
            <a:spLocks noGrp="1" noRot="1" noChangeAspect="1" noChangeArrowheads="1" noTextEdit="1"/>
          </p:cNvSpPr>
          <p:nvPr>
            <p:ph type="sldImg"/>
          </p:nvPr>
        </p:nvSpPr>
        <p:spPr>
          <a:xfrm>
            <a:off x="381000" y="457200"/>
            <a:ext cx="3883025" cy="2914650"/>
          </a:xfrm>
          <a:solidFill>
            <a:srgbClr val="FFFFFF"/>
          </a:solidFill>
          <a:ln>
            <a:solidFill>
              <a:srgbClr val="000000"/>
            </a:solidFill>
            <a:miter lim="800000"/>
            <a:headEnd/>
            <a:tailEnd/>
          </a:ln>
        </p:spPr>
      </p:sp>
      <p:sp>
        <p:nvSpPr>
          <p:cNvPr id="118789" name="Text Box 3"/>
          <p:cNvSpPr>
            <a:spLocks noGrp="1" noChangeArrowheads="1"/>
          </p:cNvSpPr>
          <p:nvPr>
            <p:ph type="body" idx="1"/>
          </p:nvPr>
        </p:nvSpPr>
        <p:spPr>
          <a:xfrm>
            <a:off x="4724400" y="685800"/>
            <a:ext cx="4632325" cy="259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Biscuit root is one of those plants.      My grandma knows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how to find them…</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E7A7C084-15D8-4EDF-8A5F-9E9D15594124}" type="slidenum">
              <a:rPr lang="en-US" altLang="en-US" sz="1400" smtClean="0"/>
              <a:pPr fontAlgn="base">
                <a:spcBef>
                  <a:spcPct val="0"/>
                </a:spcBef>
                <a:spcAft>
                  <a:spcPct val="0"/>
                </a:spcAft>
                <a:buClrTx/>
                <a:buFontTx/>
                <a:buNone/>
              </a:pPr>
              <a:t>88</a:t>
            </a:fld>
            <a:endParaRPr lang="en-US" altLang="en-US" sz="1400" smtClean="0"/>
          </a:p>
        </p:txBody>
      </p:sp>
      <p:sp>
        <p:nvSpPr>
          <p:cNvPr id="120835"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0B03189F-24CC-4AF4-ABB6-7506719BD571}" type="slidenum">
              <a:rPr lang="en-US" altLang="en-US" sz="1400"/>
              <a:pPr algn="r" eaLnBrk="1" hangingPunct="1">
                <a:lnSpc>
                  <a:spcPct val="95000"/>
                </a:lnSpc>
                <a:spcBef>
                  <a:spcPct val="0"/>
                </a:spcBef>
                <a:buClrTx/>
                <a:buFontTx/>
                <a:buNone/>
              </a:pPr>
              <a:t>88</a:t>
            </a:fld>
            <a:endParaRPr lang="en-US" altLang="en-US" sz="1400"/>
          </a:p>
        </p:txBody>
      </p:sp>
      <p:sp>
        <p:nvSpPr>
          <p:cNvPr id="120836" name="Rectangle 2"/>
          <p:cNvSpPr>
            <a:spLocks noGrp="1" noRot="1" noChangeAspect="1" noChangeArrowheads="1" noTextEdit="1"/>
          </p:cNvSpPr>
          <p:nvPr>
            <p:ph type="sldImg"/>
          </p:nvPr>
        </p:nvSpPr>
        <p:spPr>
          <a:xfrm>
            <a:off x="533400" y="457200"/>
            <a:ext cx="3878263" cy="2909888"/>
          </a:xfrm>
          <a:solidFill>
            <a:srgbClr val="FFFFFF"/>
          </a:solidFill>
          <a:ln>
            <a:solidFill>
              <a:srgbClr val="000000"/>
            </a:solidFill>
            <a:miter lim="800000"/>
            <a:headEnd/>
            <a:tailEnd/>
          </a:ln>
        </p:spPr>
      </p:sp>
      <p:sp>
        <p:nvSpPr>
          <p:cNvPr id="120837" name="Text Box 3"/>
          <p:cNvSpPr>
            <a:spLocks noGrp="1" noChangeArrowheads="1"/>
          </p:cNvSpPr>
          <p:nvPr>
            <p:ph type="body" idx="1"/>
          </p:nvPr>
        </p:nvSpPr>
        <p:spPr>
          <a:xfrm>
            <a:off x="4953000" y="457200"/>
            <a:ext cx="4632325" cy="297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…even when they have no leaves or flowers.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The root looks like a flower bulb.  We</a:t>
            </a:r>
            <a:r>
              <a:rPr lang="en-US" altLang="en-US" smtClean="0">
                <a:latin typeface="Times New Roman" panose="02020603050405020304" pitchFamily="18" charset="0"/>
                <a:ea typeface="Microsoft YaHei" panose="020B0503020204020204" pitchFamily="34" charset="-122"/>
              </a:rPr>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2183ACEE-DA2A-4939-9651-44803BCDC374}" type="slidenum">
              <a:rPr lang="en-US" altLang="en-US" sz="1400" smtClean="0"/>
              <a:pPr fontAlgn="base">
                <a:spcBef>
                  <a:spcPct val="0"/>
                </a:spcBef>
                <a:spcAft>
                  <a:spcPct val="0"/>
                </a:spcAft>
                <a:buClrTx/>
                <a:buFontTx/>
                <a:buNone/>
              </a:pPr>
              <a:t>89</a:t>
            </a:fld>
            <a:endParaRPr lang="en-US" altLang="en-US" sz="1400" smtClean="0"/>
          </a:p>
        </p:txBody>
      </p:sp>
      <p:sp>
        <p:nvSpPr>
          <p:cNvPr id="122883" name="Rectangle 1"/>
          <p:cNvSpPr>
            <a:spLocks noGrp="1" noRot="1" noChangeAspect="1" noChangeArrowheads="1" noTextEdit="1"/>
          </p:cNvSpPr>
          <p:nvPr>
            <p:ph type="sldImg"/>
          </p:nvPr>
        </p:nvSpPr>
        <p:spPr>
          <a:xfrm>
            <a:off x="304800" y="381000"/>
            <a:ext cx="3873500" cy="2908300"/>
          </a:xfrm>
          <a:solidFill>
            <a:srgbClr val="FFFFFF"/>
          </a:solidFill>
          <a:ln>
            <a:solidFill>
              <a:srgbClr val="000000"/>
            </a:solidFill>
            <a:miter lim="800000"/>
            <a:headEnd/>
            <a:tailEnd/>
          </a:ln>
        </p:spPr>
      </p:sp>
      <p:sp>
        <p:nvSpPr>
          <p:cNvPr id="122884" name="Text Box 2"/>
          <p:cNvSpPr>
            <a:spLocks noGrp="1" noChangeArrowheads="1"/>
          </p:cNvSpPr>
          <p:nvPr>
            <p:ph type="body" idx="1"/>
          </p:nvPr>
        </p:nvSpPr>
        <p:spPr>
          <a:xfrm>
            <a:off x="4953000" y="914400"/>
            <a:ext cx="3870325" cy="2100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…peel and clean them after they’re dug, and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put them away for later.  They taste kind of sweet.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My grandpa usually lets me help fix</a:t>
            </a:r>
            <a:r>
              <a:rPr lang="en-US" altLang="en-US" smtClean="0">
                <a:latin typeface="Times New Roman" panose="02020603050405020304" pitchFamily="18" charset="0"/>
                <a:ea typeface="Microsoft YaHei" panose="020B0503020204020204" pitchFamily="34" charset="-122"/>
              </a:rPr>
              <a:t>…</a:t>
            </a:r>
          </a:p>
        </p:txBody>
      </p:sp>
      <p:sp>
        <p:nvSpPr>
          <p:cNvPr id="122885"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6B812191-CD5A-46AD-8D40-D211FEB2D6BB}" type="slidenum">
              <a:rPr lang="en-US" altLang="en-US" sz="1400"/>
              <a:pPr algn="r" eaLnBrk="1" hangingPunct="1">
                <a:lnSpc>
                  <a:spcPct val="95000"/>
                </a:lnSpc>
                <a:spcBef>
                  <a:spcPct val="0"/>
                </a:spcBef>
                <a:buClrTx/>
                <a:buFontTx/>
                <a:buNone/>
              </a:pPr>
              <a:t>89</a:t>
            </a:fld>
            <a:endParaRPr lang="en-US" altLang="en-US" sz="14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A55E7299-CE5A-417B-8840-BFCF16A59E06}" type="slidenum">
              <a:rPr lang="en-US" altLang="en-US" sz="1400" smtClean="0"/>
              <a:pPr fontAlgn="base">
                <a:spcBef>
                  <a:spcPct val="0"/>
                </a:spcBef>
                <a:spcAft>
                  <a:spcPct val="0"/>
                </a:spcAft>
                <a:buClrTx/>
                <a:buFontTx/>
                <a:buNone/>
              </a:pPr>
              <a:t>91</a:t>
            </a:fld>
            <a:endParaRPr lang="en-US" altLang="en-US" sz="1400" smtClean="0"/>
          </a:p>
        </p:txBody>
      </p:sp>
      <p:sp>
        <p:nvSpPr>
          <p:cNvPr id="124931"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67879006-798D-400F-A096-57804206637A}" type="slidenum">
              <a:rPr lang="en-US" altLang="en-US" sz="1400"/>
              <a:pPr algn="r" eaLnBrk="1" hangingPunct="1">
                <a:lnSpc>
                  <a:spcPct val="95000"/>
                </a:lnSpc>
                <a:spcBef>
                  <a:spcPct val="0"/>
                </a:spcBef>
                <a:buClrTx/>
                <a:buFontTx/>
                <a:buNone/>
              </a:pPr>
              <a:t>91</a:t>
            </a:fld>
            <a:endParaRPr lang="en-US" altLang="en-US" sz="1400"/>
          </a:p>
        </p:txBody>
      </p:sp>
      <p:sp>
        <p:nvSpPr>
          <p:cNvPr id="124932" name="Rectangle 2"/>
          <p:cNvSpPr>
            <a:spLocks noGrp="1" noRot="1" noChangeAspect="1" noChangeArrowheads="1" noTextEdit="1"/>
          </p:cNvSpPr>
          <p:nvPr>
            <p:ph type="sldImg"/>
          </p:nvPr>
        </p:nvSpPr>
        <p:spPr>
          <a:xfrm>
            <a:off x="381000" y="457200"/>
            <a:ext cx="3883025" cy="2914650"/>
          </a:xfrm>
          <a:solidFill>
            <a:srgbClr val="FFFFFF"/>
          </a:solidFill>
          <a:ln>
            <a:solidFill>
              <a:srgbClr val="000000"/>
            </a:solidFill>
            <a:miter lim="800000"/>
            <a:headEnd/>
            <a:tailEnd/>
          </a:ln>
        </p:spPr>
      </p:sp>
      <p:sp>
        <p:nvSpPr>
          <p:cNvPr id="124933" name="Text Box 3"/>
          <p:cNvSpPr>
            <a:spLocks noGrp="1" noChangeArrowheads="1"/>
          </p:cNvSpPr>
          <p:nvPr>
            <p:ph type="body" idx="1"/>
          </p:nvPr>
        </p:nvSpPr>
        <p:spPr>
          <a:xfrm>
            <a:off x="4419600" y="457200"/>
            <a:ext cx="5486400" cy="289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nchorCtr="1"/>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…his salmon fishing nets, which are like ones my ancestors used.  We’ll go fishing if the weather is good.</a:t>
            </a:r>
            <a:r>
              <a:rPr lang="en-US" altLang="en-US" sz="1400" b="1" smtClean="0">
                <a:latin typeface="Times New Roman" panose="02020603050405020304" pitchFamily="18" charset="0"/>
                <a:ea typeface="Microsoft YaHei" panose="020B0503020204020204" pitchFamily="34" charset="-122"/>
              </a:rPr>
              <a:t> He starts fishing for salmon and lamprey eels in the springtime, and keeps fishing all summer long.</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xfrm>
            <a:off x="3087688" y="590550"/>
            <a:ext cx="3867150" cy="2903538"/>
          </a:xfrm>
        </p:spPr>
      </p:sp>
      <p:sp>
        <p:nvSpPr>
          <p:cNvPr id="921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tLang="en-US" dirty="0" smtClean="0">
              <a:solidFill>
                <a:schemeClr val="accent3"/>
              </a:solidFill>
              <a:latin typeface="Times New Roman" panose="02020603050405020304" pitchFamily="18" charset="0"/>
            </a:endParaRPr>
          </a:p>
        </p:txBody>
      </p:sp>
      <p:sp>
        <p:nvSpPr>
          <p:cNvPr id="922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80B3D7D9-D5A1-4D84-A3E2-4617290B89C0}" type="slidenum">
              <a:rPr lang="en-US" altLang="en-US" sz="1400" smtClean="0"/>
              <a:pPr fontAlgn="base">
                <a:spcBef>
                  <a:spcPct val="0"/>
                </a:spcBef>
                <a:spcAft>
                  <a:spcPct val="0"/>
                </a:spcAft>
                <a:buClrTx/>
                <a:buFontTx/>
                <a:buNone/>
              </a:pPr>
              <a:t>10</a:t>
            </a:fld>
            <a:endParaRPr lang="en-US" altLang="en-US" sz="140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4A4DF47-9620-43C4-8E3D-1327D3811730}" type="slidenum">
              <a:rPr lang="en-US" altLang="en-US" sz="1400" smtClean="0"/>
              <a:pPr fontAlgn="base">
                <a:spcBef>
                  <a:spcPct val="0"/>
                </a:spcBef>
                <a:spcAft>
                  <a:spcPct val="0"/>
                </a:spcAft>
                <a:buClrTx/>
                <a:buFontTx/>
                <a:buNone/>
              </a:pPr>
              <a:t>93</a:t>
            </a:fld>
            <a:endParaRPr lang="en-US" altLang="en-US" sz="1400" smtClean="0"/>
          </a:p>
        </p:txBody>
      </p:sp>
      <p:sp>
        <p:nvSpPr>
          <p:cNvPr id="126979" name="Rectangle 1"/>
          <p:cNvSpPr>
            <a:spLocks noGrp="1" noRot="1" noChangeAspect="1" noChangeArrowheads="1" noTextEdit="1"/>
          </p:cNvSpPr>
          <p:nvPr>
            <p:ph type="sldImg"/>
          </p:nvPr>
        </p:nvSpPr>
        <p:spPr>
          <a:xfrm>
            <a:off x="533400" y="457200"/>
            <a:ext cx="3873500" cy="2908300"/>
          </a:xfrm>
          <a:solidFill>
            <a:srgbClr val="FFFFFF"/>
          </a:solidFill>
          <a:ln>
            <a:solidFill>
              <a:srgbClr val="000000"/>
            </a:solidFill>
            <a:miter lim="800000"/>
            <a:headEnd/>
            <a:tailEnd/>
          </a:ln>
        </p:spPr>
      </p:sp>
      <p:sp>
        <p:nvSpPr>
          <p:cNvPr id="126980" name="Text Box 2"/>
          <p:cNvSpPr>
            <a:spLocks noGrp="1" noChangeArrowheads="1"/>
          </p:cNvSpPr>
          <p:nvPr>
            <p:ph type="body" idx="1"/>
          </p:nvPr>
        </p:nvSpPr>
        <p:spPr>
          <a:xfrm>
            <a:off x="4800600" y="914400"/>
            <a:ext cx="4784725" cy="1338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In the spring he mostly uses a dip net to catch fish where they jump over rapids and waterfalls,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the same way they did thousands of years ago.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He saves the first salmon he catches each spring for a special feast.</a:t>
            </a:r>
          </a:p>
        </p:txBody>
      </p:sp>
      <p:sp>
        <p:nvSpPr>
          <p:cNvPr id="126981" name="Text Box 3"/>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925C617B-CC6C-4613-B49E-6C9778C1F97F}" type="slidenum">
              <a:rPr lang="en-US" altLang="en-US" sz="1400"/>
              <a:pPr algn="r" eaLnBrk="1" hangingPunct="1">
                <a:lnSpc>
                  <a:spcPct val="95000"/>
                </a:lnSpc>
                <a:spcBef>
                  <a:spcPct val="0"/>
                </a:spcBef>
                <a:buClrTx/>
                <a:buFontTx/>
                <a:buNone/>
              </a:pPr>
              <a:t>93</a:t>
            </a:fld>
            <a:endParaRPr lang="en-US" altLang="en-US" sz="14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0DF920E-467B-4A08-8637-B05C1E2C88ED}" type="slidenum">
              <a:rPr lang="en-US" altLang="en-US" sz="1400" smtClean="0"/>
              <a:pPr fontAlgn="base">
                <a:spcBef>
                  <a:spcPct val="0"/>
                </a:spcBef>
                <a:spcAft>
                  <a:spcPct val="0"/>
                </a:spcAft>
                <a:buClrTx/>
                <a:buFontTx/>
                <a:buNone/>
              </a:pPr>
              <a:t>94</a:t>
            </a:fld>
            <a:endParaRPr lang="en-US" altLang="en-US" sz="1400" smtClean="0"/>
          </a:p>
        </p:txBody>
      </p:sp>
      <p:sp>
        <p:nvSpPr>
          <p:cNvPr id="129027"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CA6CC5E7-E4E7-4860-8343-89CB991A5EFB}" type="slidenum">
              <a:rPr lang="en-US" altLang="en-US" sz="1400"/>
              <a:pPr algn="r" eaLnBrk="1" hangingPunct="1">
                <a:lnSpc>
                  <a:spcPct val="95000"/>
                </a:lnSpc>
                <a:spcBef>
                  <a:spcPct val="0"/>
                </a:spcBef>
                <a:buClrTx/>
                <a:buFontTx/>
                <a:buNone/>
              </a:pPr>
              <a:t>94</a:t>
            </a:fld>
            <a:endParaRPr lang="en-US" altLang="en-US" sz="1400"/>
          </a:p>
        </p:txBody>
      </p:sp>
      <p:sp>
        <p:nvSpPr>
          <p:cNvPr id="129028" name="Rectangle 2"/>
          <p:cNvSpPr>
            <a:spLocks noGrp="1" noRot="1" noChangeAspect="1" noChangeArrowheads="1" noTextEdit="1"/>
          </p:cNvSpPr>
          <p:nvPr>
            <p:ph type="sldImg"/>
          </p:nvPr>
        </p:nvSpPr>
        <p:spPr>
          <a:xfrm>
            <a:off x="381000" y="533400"/>
            <a:ext cx="3876675" cy="2909888"/>
          </a:xfrm>
          <a:solidFill>
            <a:srgbClr val="FFFFFF"/>
          </a:solidFill>
          <a:ln>
            <a:solidFill>
              <a:srgbClr val="000000"/>
            </a:solidFill>
            <a:miter lim="800000"/>
            <a:headEnd/>
            <a:tailEnd/>
          </a:ln>
        </p:spPr>
      </p:sp>
      <p:sp>
        <p:nvSpPr>
          <p:cNvPr id="129029" name="Text Box 3"/>
          <p:cNvSpPr>
            <a:spLocks noGrp="1" noChangeArrowheads="1"/>
          </p:cNvSpPr>
          <p:nvPr>
            <p:ph type="body" idx="1"/>
          </p:nvPr>
        </p:nvSpPr>
        <p:spPr>
          <a:xfrm>
            <a:off x="4343400" y="609600"/>
            <a:ext cx="5394325" cy="293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nchorCtr="1"/>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In the summer, we take his boat out on the river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to fish in deep pools.  My Dad and uncles fish for salmon in summer, too.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0CB261AD-B4F2-45E2-B71A-EA5649ABA07D}" type="slidenum">
              <a:rPr lang="en-US" altLang="en-US" sz="1400" smtClean="0"/>
              <a:pPr fontAlgn="base">
                <a:spcBef>
                  <a:spcPct val="0"/>
                </a:spcBef>
                <a:spcAft>
                  <a:spcPct val="0"/>
                </a:spcAft>
                <a:buClrTx/>
                <a:buFontTx/>
                <a:buNone/>
              </a:pPr>
              <a:t>95</a:t>
            </a:fld>
            <a:endParaRPr lang="en-US" altLang="en-US" sz="1400" smtClean="0"/>
          </a:p>
        </p:txBody>
      </p:sp>
      <p:sp>
        <p:nvSpPr>
          <p:cNvPr id="131075"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E472C2CA-4F6F-4D8E-AE8F-CBD64BA1E2A6}" type="slidenum">
              <a:rPr lang="en-US" altLang="en-US" sz="1400"/>
              <a:pPr algn="r" eaLnBrk="1" hangingPunct="1">
                <a:lnSpc>
                  <a:spcPct val="95000"/>
                </a:lnSpc>
                <a:spcBef>
                  <a:spcPct val="0"/>
                </a:spcBef>
                <a:buClrTx/>
                <a:buFontTx/>
                <a:buNone/>
              </a:pPr>
              <a:t>95</a:t>
            </a:fld>
            <a:endParaRPr lang="en-US" altLang="en-US" sz="1400"/>
          </a:p>
        </p:txBody>
      </p:sp>
      <p:sp>
        <p:nvSpPr>
          <p:cNvPr id="131076" name="Rectangle 2"/>
          <p:cNvSpPr>
            <a:spLocks noGrp="1" noRot="1" noChangeAspect="1" noChangeArrowheads="1" noTextEdit="1"/>
          </p:cNvSpPr>
          <p:nvPr>
            <p:ph type="sldImg"/>
          </p:nvPr>
        </p:nvSpPr>
        <p:spPr>
          <a:xfrm>
            <a:off x="304800" y="228600"/>
            <a:ext cx="3883025" cy="2914650"/>
          </a:xfrm>
          <a:solidFill>
            <a:srgbClr val="FFFFFF"/>
          </a:solidFill>
          <a:ln>
            <a:solidFill>
              <a:srgbClr val="000000"/>
            </a:solidFill>
            <a:miter lim="800000"/>
            <a:headEnd/>
            <a:tailEnd/>
          </a:ln>
        </p:spPr>
      </p:sp>
      <p:sp>
        <p:nvSpPr>
          <p:cNvPr id="131077" name="Text Box 3"/>
          <p:cNvSpPr>
            <a:spLocks noGrp="1" noChangeArrowheads="1"/>
          </p:cNvSpPr>
          <p:nvPr>
            <p:ph type="body" idx="1"/>
          </p:nvPr>
        </p:nvSpPr>
        <p:spPr>
          <a:xfrm>
            <a:off x="4495800" y="304800"/>
            <a:ext cx="5394325" cy="3167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Usually, we smoke some of the fish, and put the rest in the freezer for later.</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My cousins, who are members of the Umatilla Indian Tribe in Pendleton, will probably come visit their grandparents here during spring break.  We will probably get together…</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540A1BD8-A930-4991-9F8A-474497740FDE}" type="slidenum">
              <a:rPr lang="en-US" altLang="en-US" sz="1400" smtClean="0"/>
              <a:pPr fontAlgn="base">
                <a:spcBef>
                  <a:spcPct val="0"/>
                </a:spcBef>
                <a:spcAft>
                  <a:spcPct val="0"/>
                </a:spcAft>
                <a:buClrTx/>
                <a:buFontTx/>
                <a:buNone/>
              </a:pPr>
              <a:t>97</a:t>
            </a:fld>
            <a:endParaRPr lang="en-US" altLang="en-US" sz="1400" smtClean="0"/>
          </a:p>
        </p:txBody>
      </p:sp>
      <p:sp>
        <p:nvSpPr>
          <p:cNvPr id="133123"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89167C19-9DBC-45AC-BDA2-AB8393585C60}" type="slidenum">
              <a:rPr lang="en-US" altLang="en-US" sz="1400"/>
              <a:pPr algn="r" eaLnBrk="1" hangingPunct="1">
                <a:lnSpc>
                  <a:spcPct val="95000"/>
                </a:lnSpc>
                <a:spcBef>
                  <a:spcPct val="0"/>
                </a:spcBef>
                <a:buClrTx/>
                <a:buFontTx/>
                <a:buNone/>
              </a:pPr>
              <a:t>97</a:t>
            </a:fld>
            <a:endParaRPr lang="en-US" altLang="en-US" sz="1400"/>
          </a:p>
        </p:txBody>
      </p:sp>
      <p:sp>
        <p:nvSpPr>
          <p:cNvPr id="133124" name="Rectangle 2"/>
          <p:cNvSpPr>
            <a:spLocks noGrp="1" noRot="1" noChangeAspect="1" noChangeArrowheads="1" noTextEdit="1"/>
          </p:cNvSpPr>
          <p:nvPr>
            <p:ph type="sldImg"/>
          </p:nvPr>
        </p:nvSpPr>
        <p:spPr>
          <a:xfrm>
            <a:off x="152400" y="381000"/>
            <a:ext cx="3883025" cy="2914650"/>
          </a:xfrm>
          <a:solidFill>
            <a:srgbClr val="FFFFFF"/>
          </a:solidFill>
          <a:ln>
            <a:solidFill>
              <a:srgbClr val="000000"/>
            </a:solidFill>
            <a:miter lim="800000"/>
            <a:headEnd/>
            <a:tailEnd/>
          </a:ln>
        </p:spPr>
      </p:sp>
      <p:sp>
        <p:nvSpPr>
          <p:cNvPr id="133125" name="Text Box 3"/>
          <p:cNvSpPr>
            <a:spLocks noGrp="1" noChangeArrowheads="1"/>
          </p:cNvSpPr>
          <p:nvPr>
            <p:ph type="body" idx="1"/>
          </p:nvPr>
        </p:nvSpPr>
        <p:spPr>
          <a:xfrm>
            <a:off x="4267200" y="457200"/>
            <a:ext cx="5013325" cy="3167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nchorCtr="1"/>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…for some basketball.  They’re really good players.  In fact, a girl from the Umatilla Tribe named Shoni Schimmel plays for the University of Louisville, and was named an All-American.</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SimSun" panose="02010600030101010101" pitchFamily="2"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SimSun" panose="02010600030101010101" pitchFamily="2" charset="-122"/>
              </a:rPr>
              <a:t>I’ll see my cousins again in April, when…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981715B-CA95-489E-AEE9-9FD571AB40A4}" type="slidenum">
              <a:rPr lang="en-US" altLang="en-US" sz="1400" smtClean="0"/>
              <a:pPr fontAlgn="base">
                <a:spcBef>
                  <a:spcPct val="0"/>
                </a:spcBef>
                <a:spcAft>
                  <a:spcPct val="0"/>
                </a:spcAft>
                <a:buClrTx/>
                <a:buFontTx/>
                <a:buNone/>
              </a:pPr>
              <a:t>98</a:t>
            </a:fld>
            <a:endParaRPr lang="en-US" altLang="en-US" sz="1400" smtClean="0"/>
          </a:p>
        </p:txBody>
      </p:sp>
      <p:sp>
        <p:nvSpPr>
          <p:cNvPr id="135171" name="Text Box 1"/>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A97DCE28-A922-40EC-BAA3-623430624165}" type="slidenum">
              <a:rPr lang="en-US" altLang="en-US" sz="1400"/>
              <a:pPr algn="r" eaLnBrk="1" hangingPunct="1">
                <a:lnSpc>
                  <a:spcPct val="95000"/>
                </a:lnSpc>
                <a:spcBef>
                  <a:spcPct val="0"/>
                </a:spcBef>
                <a:buClrTx/>
                <a:buFontTx/>
                <a:buNone/>
              </a:pPr>
              <a:t>98</a:t>
            </a:fld>
            <a:endParaRPr lang="en-US" altLang="en-US" sz="1400"/>
          </a:p>
        </p:txBody>
      </p:sp>
      <p:sp>
        <p:nvSpPr>
          <p:cNvPr id="135172" name="Rectangle 2"/>
          <p:cNvSpPr>
            <a:spLocks noGrp="1" noRot="1" noChangeAspect="1" noChangeArrowheads="1" noTextEdit="1"/>
          </p:cNvSpPr>
          <p:nvPr>
            <p:ph type="sldImg"/>
          </p:nvPr>
        </p:nvSpPr>
        <p:spPr>
          <a:xfrm>
            <a:off x="304800" y="304800"/>
            <a:ext cx="3883025" cy="2914650"/>
          </a:xfrm>
          <a:solidFill>
            <a:srgbClr val="FFFFFF"/>
          </a:solidFill>
          <a:ln>
            <a:solidFill>
              <a:srgbClr val="000000"/>
            </a:solidFill>
            <a:miter lim="800000"/>
            <a:headEnd/>
            <a:tailEnd/>
          </a:ln>
        </p:spPr>
      </p:sp>
      <p:sp>
        <p:nvSpPr>
          <p:cNvPr id="135173" name="Text Box 3"/>
          <p:cNvSpPr>
            <a:spLocks noGrp="1" noChangeArrowheads="1"/>
          </p:cNvSpPr>
          <p:nvPr>
            <p:ph type="body" idx="1"/>
          </p:nvPr>
        </p:nvSpPr>
        <p:spPr>
          <a:xfrm>
            <a:off x="4419600" y="212725"/>
            <a:ext cx="5638800" cy="8564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nchorCtr="1"/>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…they come to the Root and Salmon Fest at the Warm Springs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Longhouse.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I hope you have as much fun during Spring Vacation as I will.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Thank you for taking the time to read my letter.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Sincerely,  Warm Springs Student.</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DISCUSSION:Let’s talk a little about this letter.</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What did this student write about”</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Did you have a favorite part?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Was there anything you thought was cool?</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Did this student do anything that you  are going to do over spring break?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Going fishing?  Seeing family?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does this student do the same things you do, but in different ways?</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What did you think when the student mentioned digging for roots </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to cook and eat?  What kind of root vegetables do you eat?</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400" b="1" smtClean="0">
                <a:latin typeface="Times New Roman" panose="02020603050405020304" pitchFamily="18" charset="0"/>
                <a:ea typeface="Microsoft YaHei" panose="020B0503020204020204" pitchFamily="34" charset="-122"/>
              </a:rPr>
              <a:t>(ex: carrots, potato, onion, turnip, rootbeer (sassafrass!)</a:t>
            </a: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Times New Roman" panose="02020603050405020304" pitchFamily="18" charset="0"/>
                <a:ea typeface="Microsoft YaHei" panose="020B0503020204020204" pitchFamily="34" charset="-122"/>
              </a:rPr>
              <a:t>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13"/>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2A0B31E5-9D0F-4BCC-9502-0D4D88510B5A}" type="slidenum">
              <a:rPr lang="en-US" altLang="en-US" sz="1400" smtClean="0"/>
              <a:pPr fontAlgn="base">
                <a:spcBef>
                  <a:spcPct val="0"/>
                </a:spcBef>
                <a:spcAft>
                  <a:spcPct val="0"/>
                </a:spcAft>
                <a:buClrTx/>
                <a:buFontTx/>
                <a:buNone/>
              </a:pPr>
              <a:t>100</a:t>
            </a:fld>
            <a:endParaRPr lang="en-US" altLang="en-US" sz="1400" smtClean="0"/>
          </a:p>
        </p:txBody>
      </p:sp>
      <p:sp>
        <p:nvSpPr>
          <p:cNvPr id="137219" name="Rectangle 1"/>
          <p:cNvSpPr>
            <a:spLocks noGrp="1" noChangeArrowheads="1"/>
          </p:cNvSpPr>
          <p:nvPr>
            <p:ph type="body"/>
          </p:nvPr>
        </p:nvSpPr>
        <p:spPr>
          <a:xfrm>
            <a:off x="1006475" y="3690938"/>
            <a:ext cx="8037513" cy="3490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spcBef>
                <a:spcPts val="525"/>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400" b="1" smtClean="0">
              <a:latin typeface="Times New Roman" panose="02020603050405020304" pitchFamily="18" charset="0"/>
              <a:ea typeface="Microsoft YaHei" panose="020B0503020204020204" pitchFamily="34" charset="-122"/>
            </a:endParaRPr>
          </a:p>
        </p:txBody>
      </p:sp>
      <p:sp>
        <p:nvSpPr>
          <p:cNvPr id="137220" name="Text Box 2"/>
          <p:cNvSpPr txBox="1">
            <a:spLocks noChangeArrowheads="1"/>
          </p:cNvSpPr>
          <p:nvPr/>
        </p:nvSpPr>
        <p:spPr bwMode="auto">
          <a:xfrm>
            <a:off x="5692775" y="7383463"/>
            <a:ext cx="43561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lnSpc>
                <a:spcPct val="95000"/>
              </a:lnSpc>
              <a:spcBef>
                <a:spcPct val="0"/>
              </a:spcBef>
              <a:buClrTx/>
              <a:buFontTx/>
              <a:buNone/>
            </a:pPr>
            <a:fld id="{C8C3C725-1807-426D-8FFB-D8097106F591}" type="slidenum">
              <a:rPr lang="en-US" altLang="en-US" sz="1400"/>
              <a:pPr algn="r" eaLnBrk="1" hangingPunct="1">
                <a:lnSpc>
                  <a:spcPct val="95000"/>
                </a:lnSpc>
                <a:spcBef>
                  <a:spcPct val="0"/>
                </a:spcBef>
                <a:buClrTx/>
                <a:buFontTx/>
                <a:buNone/>
              </a:pPr>
              <a:t>100</a:t>
            </a:fld>
            <a:endParaRPr lang="en-US" altLang="en-US" sz="14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3087688" y="590550"/>
            <a:ext cx="3867150" cy="2903538"/>
          </a:xfrm>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sng" smtClean="0">
                <a:latin typeface="Times New Roman" panose="02020603050405020304" pitchFamily="18" charset="0"/>
                <a:hlinkClick r:id="rId3"/>
              </a:rPr>
              <a:t>https://kahoot.it/v2/</a:t>
            </a:r>
            <a:r>
              <a:rPr lang="en-US" altLang="en-US" smtClean="0">
                <a:latin typeface="Times New Roman" panose="02020603050405020304" pitchFamily="18" charset="0"/>
              </a:rPr>
              <a:t>  </a:t>
            </a:r>
          </a:p>
          <a:p>
            <a:r>
              <a:rPr lang="en-US" altLang="en-US" b="1" smtClean="0">
                <a:latin typeface="Times New Roman" panose="02020603050405020304" pitchFamily="18" charset="0"/>
              </a:rPr>
              <a:t>07043436</a:t>
            </a:r>
            <a:endParaRPr lang="en-US" altLang="en-US" smtClean="0">
              <a:latin typeface="Times New Roman" panose="02020603050405020304" pitchFamily="18" charset="0"/>
            </a:endParaRPr>
          </a:p>
          <a:p>
            <a:r>
              <a:rPr lang="en-US" altLang="en-US" u="sng" smtClean="0">
                <a:latin typeface="Times New Roman" panose="02020603050405020304" pitchFamily="18" charset="0"/>
                <a:hlinkClick r:id="rId4"/>
              </a:rPr>
              <a:t>https://kahoot.it/challenge/07043436?challenge-id=1a21d248-425a-451f-b38d-d12bb15fc208_1608238043725</a:t>
            </a:r>
            <a:r>
              <a:rPr lang="en-US" altLang="en-US" smtClean="0">
                <a:latin typeface="Times New Roman" panose="02020603050405020304" pitchFamily="18" charset="0"/>
              </a:rPr>
              <a:t> </a:t>
            </a:r>
          </a:p>
          <a:p>
            <a:endParaRPr lang="en-US" altLang="en-US" smtClean="0">
              <a:latin typeface="Times New Roman" panose="02020603050405020304" pitchFamily="18" charset="0"/>
            </a:endParaRPr>
          </a:p>
        </p:txBody>
      </p:sp>
      <p:sp>
        <p:nvSpPr>
          <p:cNvPr id="104452"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B86E9F9E-F538-463F-ABDA-7FB1B2529847}" type="slidenum">
              <a:rPr lang="en-US" altLang="en-US" sz="1400" smtClean="0"/>
              <a:pPr fontAlgn="base">
                <a:spcBef>
                  <a:spcPct val="0"/>
                </a:spcBef>
                <a:spcAft>
                  <a:spcPct val="0"/>
                </a:spcAft>
                <a:buClrTx/>
                <a:buFontTx/>
                <a:buNone/>
              </a:pPr>
              <a:t>101</a:t>
            </a:fld>
            <a:endParaRPr lang="en-US" altLang="en-US" sz="1400" smtClean="0"/>
          </a:p>
        </p:txBody>
      </p:sp>
    </p:spTree>
    <p:extLst>
      <p:ext uri="{BB962C8B-B14F-4D97-AF65-F5344CB8AC3E}">
        <p14:creationId xmlns:p14="http://schemas.microsoft.com/office/powerpoint/2010/main" val="2147726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3087688" y="590550"/>
            <a:ext cx="3867150" cy="2903538"/>
          </a:xfrm>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141316"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44FDA239-0BC8-48E1-886A-6AF7AF2DB2D8}" type="slidenum">
              <a:rPr lang="en-US" altLang="en-US" sz="1400" smtClean="0"/>
              <a:pPr fontAlgn="base">
                <a:spcBef>
                  <a:spcPct val="0"/>
                </a:spcBef>
                <a:spcAft>
                  <a:spcPct val="0"/>
                </a:spcAft>
                <a:buClrTx/>
                <a:buFontTx/>
                <a:buNone/>
              </a:pPr>
              <a:t>102</a:t>
            </a:fld>
            <a:endParaRPr lang="en-US" altLang="en-US" sz="14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87688" y="590550"/>
            <a:ext cx="3867150" cy="2903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2F58F78B-DD86-4F9B-90E2-9DF501EF342A}" type="slidenum">
              <a:rPr lang="en-US" altLang="en-US" smtClean="0"/>
              <a:pPr>
                <a:defRPr/>
              </a:pPr>
              <a:t>11</a:t>
            </a:fld>
            <a:endParaRPr lang="en-US" altLang="en-US"/>
          </a:p>
        </p:txBody>
      </p:sp>
    </p:spTree>
    <p:extLst>
      <p:ext uri="{BB962C8B-B14F-4D97-AF65-F5344CB8AC3E}">
        <p14:creationId xmlns:p14="http://schemas.microsoft.com/office/powerpoint/2010/main" val="57779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xfrm>
            <a:off x="3087688" y="590550"/>
            <a:ext cx="3867150" cy="2903538"/>
          </a:xfrm>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16388"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B9AE8A1-8AE1-4AC0-A3AA-1FFB3DB6C1C6}" type="slidenum">
              <a:rPr lang="en-US" altLang="en-US" sz="1400" smtClean="0"/>
              <a:pPr fontAlgn="base">
                <a:spcBef>
                  <a:spcPct val="0"/>
                </a:spcBef>
                <a:spcAft>
                  <a:spcPct val="0"/>
                </a:spcAft>
                <a:buClrTx/>
                <a:buFontTx/>
                <a:buNone/>
              </a:pPr>
              <a:t>16</a:t>
            </a:fld>
            <a:endParaRPr lang="en-US" altLang="en-US" sz="14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3087688" y="590550"/>
            <a:ext cx="3867150" cy="2903538"/>
          </a:xfrm>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1946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A16999C5-92FB-4FC5-84FE-C46A2B8D6FFD}" type="slidenum">
              <a:rPr lang="en-US" altLang="en-US" sz="1400" smtClean="0"/>
              <a:pPr fontAlgn="base">
                <a:spcBef>
                  <a:spcPct val="0"/>
                </a:spcBef>
                <a:spcAft>
                  <a:spcPct val="0"/>
                </a:spcAft>
                <a:buClrTx/>
                <a:buFontTx/>
                <a:buNone/>
              </a:pPr>
              <a:t>18</a:t>
            </a:fld>
            <a:endParaRPr lang="en-US" altLang="en-US" sz="14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3087688" y="590550"/>
            <a:ext cx="3867150" cy="2903538"/>
          </a:xfrm>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anose="02020603050405020304" pitchFamily="18" charset="0"/>
            </a:endParaRPr>
          </a:p>
        </p:txBody>
      </p:sp>
      <p:sp>
        <p:nvSpPr>
          <p:cNvPr id="3482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fontAlgn="base">
              <a:spcBef>
                <a:spcPct val="0"/>
              </a:spcBef>
              <a:spcAft>
                <a:spcPct val="0"/>
              </a:spcAft>
              <a:buClrTx/>
              <a:buFontTx/>
              <a:buNone/>
            </a:pPr>
            <a:fld id="{9F00F4EE-F455-4D37-B205-621F54F51F1A}" type="slidenum">
              <a:rPr lang="en-US" altLang="en-US" sz="1400" smtClean="0"/>
              <a:pPr fontAlgn="base">
                <a:spcBef>
                  <a:spcPct val="0"/>
                </a:spcBef>
                <a:spcAft>
                  <a:spcPct val="0"/>
                </a:spcAft>
                <a:buClrTx/>
                <a:buFontTx/>
                <a:buNone/>
              </a:pPr>
              <a:t>32</a:t>
            </a:fld>
            <a:endParaRPr lang="en-US" altLang="en-US" sz="14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90" y="1237717"/>
            <a:ext cx="8564484" cy="2632992"/>
          </a:xfrm>
        </p:spPr>
        <p:txBody>
          <a:bodyPr anchor="b"/>
          <a:lstStyle>
            <a:lvl1pPr algn="ctr">
              <a:defRPr sz="6611"/>
            </a:lvl1pPr>
          </a:lstStyle>
          <a:p>
            <a:r>
              <a:rPr lang="en-US"/>
              <a:t>Click to edit Master title style</a:t>
            </a:r>
            <a:endParaRPr lang="en-US" dirty="0"/>
          </a:p>
        </p:txBody>
      </p:sp>
      <p:sp>
        <p:nvSpPr>
          <p:cNvPr id="3" name="Subtitle 2"/>
          <p:cNvSpPr>
            <a:spLocks noGrp="1"/>
          </p:cNvSpPr>
          <p:nvPr>
            <p:ph type="subTitle" idx="1"/>
          </p:nvPr>
        </p:nvSpPr>
        <p:spPr>
          <a:xfrm>
            <a:off x="1259483" y="3972247"/>
            <a:ext cx="7556897" cy="1825938"/>
          </a:xfrm>
        </p:spPr>
        <p:txBody>
          <a:bodyPr/>
          <a:lstStyle>
            <a:lvl1pPr marL="0" indent="0" algn="ctr">
              <a:buNone/>
              <a:defRPr sz="2645"/>
            </a:lvl1pPr>
            <a:lvl2pPr marL="503789" indent="0" algn="ctr">
              <a:buNone/>
              <a:defRPr sz="2204"/>
            </a:lvl2pPr>
            <a:lvl3pPr marL="1007577" indent="0" algn="ctr">
              <a:buNone/>
              <a:defRPr sz="1983"/>
            </a:lvl3pPr>
            <a:lvl4pPr marL="1511366" indent="0" algn="ctr">
              <a:buNone/>
              <a:defRPr sz="1763"/>
            </a:lvl4pPr>
            <a:lvl5pPr marL="2015155" indent="0" algn="ctr">
              <a:buNone/>
              <a:defRPr sz="1763"/>
            </a:lvl5pPr>
            <a:lvl6pPr marL="2518943" indent="0" algn="ctr">
              <a:buNone/>
              <a:defRPr sz="1763"/>
            </a:lvl6pPr>
            <a:lvl7pPr marL="3022732" indent="0" algn="ctr">
              <a:buNone/>
              <a:defRPr sz="1763"/>
            </a:lvl7pPr>
            <a:lvl8pPr marL="3526521" indent="0" algn="ctr">
              <a:buNone/>
              <a:defRPr sz="1763"/>
            </a:lvl8pPr>
            <a:lvl9pPr marL="4030309" indent="0" algn="ctr">
              <a:buNone/>
              <a:defRPr sz="1763"/>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7812D878-0E41-4FE9-ADAD-66F14E181FE6}" type="datetimeFigureOut">
              <a:rPr lang="en-US"/>
              <a:pPr>
                <a:defRPr/>
              </a:pPr>
              <a:t>11/3/2022</a:t>
            </a:fld>
            <a:endParaRPr lang="en-US"/>
          </a:p>
        </p:txBody>
      </p:sp>
      <p:sp>
        <p:nvSpPr>
          <p:cNvPr id="5"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A327F662-CE4C-4C10-A703-9B16ED98B20F}" type="slidenum">
              <a:rPr lang="en-US" altLang="en-US"/>
              <a:pPr>
                <a:defRPr/>
              </a:pPr>
              <a:t>‹#›</a:t>
            </a:fld>
            <a:endParaRPr lang="en-US" altLang="en-US"/>
          </a:p>
        </p:txBody>
      </p:sp>
    </p:spTree>
    <p:extLst>
      <p:ext uri="{BB962C8B-B14F-4D97-AF65-F5344CB8AC3E}">
        <p14:creationId xmlns:p14="http://schemas.microsoft.com/office/powerpoint/2010/main" val="996905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4DD8562A-0901-4B61-9F80-BA6A615B324F}" type="datetimeFigureOut">
              <a:rPr lang="en-US"/>
              <a:pPr>
                <a:defRPr/>
              </a:pPr>
              <a:t>11/3/2022</a:t>
            </a:fld>
            <a:endParaRPr lang="en-US"/>
          </a:p>
        </p:txBody>
      </p:sp>
      <p:sp>
        <p:nvSpPr>
          <p:cNvPr id="5"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1FA1CB79-E4CE-40A4-A12D-20D9A90C418C}" type="slidenum">
              <a:rPr lang="en-US" altLang="en-US"/>
              <a:pPr>
                <a:defRPr/>
              </a:pPr>
              <a:t>‹#›</a:t>
            </a:fld>
            <a:endParaRPr lang="en-US" altLang="en-US"/>
          </a:p>
        </p:txBody>
      </p:sp>
    </p:spTree>
    <p:extLst>
      <p:ext uri="{BB962C8B-B14F-4D97-AF65-F5344CB8AC3E}">
        <p14:creationId xmlns:p14="http://schemas.microsoft.com/office/powerpoint/2010/main" val="1412004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0540" y="402652"/>
            <a:ext cx="2172608" cy="64091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2716" y="402652"/>
            <a:ext cx="6391876" cy="640916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8C42A373-E8AA-4EAD-8431-F75730493306}" type="datetimeFigureOut">
              <a:rPr lang="en-US"/>
              <a:pPr>
                <a:defRPr/>
              </a:pPr>
              <a:t>11/3/2022</a:t>
            </a:fld>
            <a:endParaRPr lang="en-US"/>
          </a:p>
        </p:txBody>
      </p:sp>
      <p:sp>
        <p:nvSpPr>
          <p:cNvPr id="5"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A729E998-7CC3-4322-B675-0BF2D56A7405}" type="slidenum">
              <a:rPr lang="en-US" altLang="en-US"/>
              <a:pPr>
                <a:defRPr/>
              </a:pPr>
              <a:t>‹#›</a:t>
            </a:fld>
            <a:endParaRPr lang="en-US" altLang="en-US"/>
          </a:p>
        </p:txBody>
      </p:sp>
    </p:spTree>
    <p:extLst>
      <p:ext uri="{BB962C8B-B14F-4D97-AF65-F5344CB8AC3E}">
        <p14:creationId xmlns:p14="http://schemas.microsoft.com/office/powerpoint/2010/main" val="282476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6C081360-1D05-427D-96AA-07E93F8E6156}" type="datetimeFigureOut">
              <a:rPr lang="en-US"/>
              <a:pPr>
                <a:defRPr/>
              </a:pPr>
              <a:t>11/3/2022</a:t>
            </a:fld>
            <a:endParaRPr lang="en-US"/>
          </a:p>
        </p:txBody>
      </p:sp>
      <p:sp>
        <p:nvSpPr>
          <p:cNvPr id="5"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52DBD544-D551-4DBD-B4A6-E5E868B15BDE}" type="slidenum">
              <a:rPr lang="en-US" altLang="en-US"/>
              <a:pPr>
                <a:defRPr/>
              </a:pPr>
              <a:t>‹#›</a:t>
            </a:fld>
            <a:endParaRPr lang="en-US" altLang="en-US"/>
          </a:p>
        </p:txBody>
      </p:sp>
    </p:spTree>
    <p:extLst>
      <p:ext uri="{BB962C8B-B14F-4D97-AF65-F5344CB8AC3E}">
        <p14:creationId xmlns:p14="http://schemas.microsoft.com/office/powerpoint/2010/main" val="3231821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468" y="1885463"/>
            <a:ext cx="8690432" cy="3145935"/>
          </a:xfrm>
        </p:spPr>
        <p:txBody>
          <a:bodyPr anchor="b"/>
          <a:lstStyle>
            <a:lvl1pPr>
              <a:defRPr sz="6611"/>
            </a:lvl1pPr>
          </a:lstStyle>
          <a:p>
            <a:r>
              <a:rPr lang="en-US"/>
              <a:t>Click to edit Master title style</a:t>
            </a:r>
            <a:endParaRPr lang="en-US" dirty="0"/>
          </a:p>
        </p:txBody>
      </p:sp>
      <p:sp>
        <p:nvSpPr>
          <p:cNvPr id="3" name="Text Placeholder 2"/>
          <p:cNvSpPr>
            <a:spLocks noGrp="1"/>
          </p:cNvSpPr>
          <p:nvPr>
            <p:ph type="body" idx="1"/>
          </p:nvPr>
        </p:nvSpPr>
        <p:spPr>
          <a:xfrm>
            <a:off x="687468" y="5061159"/>
            <a:ext cx="8690432" cy="1654373"/>
          </a:xfrm>
        </p:spPr>
        <p:txBody>
          <a:bodyPr/>
          <a:lstStyle>
            <a:lvl1pPr marL="0" indent="0">
              <a:buNone/>
              <a:defRPr sz="2645">
                <a:solidFill>
                  <a:schemeClr val="tx1"/>
                </a:solidFill>
              </a:defRPr>
            </a:lvl1pPr>
            <a:lvl2pPr marL="503789" indent="0">
              <a:buNone/>
              <a:defRPr sz="2204">
                <a:solidFill>
                  <a:schemeClr val="tx1">
                    <a:tint val="75000"/>
                  </a:schemeClr>
                </a:solidFill>
              </a:defRPr>
            </a:lvl2pPr>
            <a:lvl3pPr marL="1007577" indent="0">
              <a:buNone/>
              <a:defRPr sz="1983">
                <a:solidFill>
                  <a:schemeClr val="tx1">
                    <a:tint val="75000"/>
                  </a:schemeClr>
                </a:solidFill>
              </a:defRPr>
            </a:lvl3pPr>
            <a:lvl4pPr marL="1511366" indent="0">
              <a:buNone/>
              <a:defRPr sz="1763">
                <a:solidFill>
                  <a:schemeClr val="tx1">
                    <a:tint val="75000"/>
                  </a:schemeClr>
                </a:solidFill>
              </a:defRPr>
            </a:lvl4pPr>
            <a:lvl5pPr marL="2015155" indent="0">
              <a:buNone/>
              <a:defRPr sz="1763">
                <a:solidFill>
                  <a:schemeClr val="tx1">
                    <a:tint val="75000"/>
                  </a:schemeClr>
                </a:solidFill>
              </a:defRPr>
            </a:lvl5pPr>
            <a:lvl6pPr marL="2518943" indent="0">
              <a:buNone/>
              <a:defRPr sz="1763">
                <a:solidFill>
                  <a:schemeClr val="tx1">
                    <a:tint val="75000"/>
                  </a:schemeClr>
                </a:solidFill>
              </a:defRPr>
            </a:lvl6pPr>
            <a:lvl7pPr marL="3022732" indent="0">
              <a:buNone/>
              <a:defRPr sz="1763">
                <a:solidFill>
                  <a:schemeClr val="tx1">
                    <a:tint val="75000"/>
                  </a:schemeClr>
                </a:solidFill>
              </a:defRPr>
            </a:lvl7pPr>
            <a:lvl8pPr marL="3526521" indent="0">
              <a:buNone/>
              <a:defRPr sz="1763">
                <a:solidFill>
                  <a:schemeClr val="tx1">
                    <a:tint val="75000"/>
                  </a:schemeClr>
                </a:solidFill>
              </a:defRPr>
            </a:lvl8pPr>
            <a:lvl9pPr marL="4030309" indent="0">
              <a:buNone/>
              <a:defRPr sz="176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910EC8E9-0539-4A7A-ADFB-08DF5573EE60}" type="datetimeFigureOut">
              <a:rPr lang="en-US"/>
              <a:pPr>
                <a:defRPr/>
              </a:pPr>
              <a:t>11/3/2022</a:t>
            </a:fld>
            <a:endParaRPr lang="en-US"/>
          </a:p>
        </p:txBody>
      </p:sp>
      <p:sp>
        <p:nvSpPr>
          <p:cNvPr id="5"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5B511D21-71A1-4F73-9545-147EDC4F6A06}" type="slidenum">
              <a:rPr lang="en-US" altLang="en-US"/>
              <a:pPr>
                <a:defRPr/>
              </a:pPr>
              <a:t>‹#›</a:t>
            </a:fld>
            <a:endParaRPr lang="en-US" altLang="en-US"/>
          </a:p>
        </p:txBody>
      </p:sp>
    </p:spTree>
    <p:extLst>
      <p:ext uri="{BB962C8B-B14F-4D97-AF65-F5344CB8AC3E}">
        <p14:creationId xmlns:p14="http://schemas.microsoft.com/office/powerpoint/2010/main" val="276823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2715" y="2013259"/>
            <a:ext cx="4282242" cy="4798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00906" y="2013259"/>
            <a:ext cx="4282242" cy="4798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5E20C7D3-E881-4238-AA4C-1F8DFF4714CA}" type="datetimeFigureOut">
              <a:rPr lang="en-US"/>
              <a:pPr>
                <a:defRPr/>
              </a:pPr>
              <a:t>11/3/2022</a:t>
            </a:fld>
            <a:endParaRPr lang="en-US"/>
          </a:p>
        </p:txBody>
      </p:sp>
      <p:sp>
        <p:nvSpPr>
          <p:cNvPr id="6"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364EE8BE-9FF3-4E62-B3A4-CF7426F16E77}" type="slidenum">
              <a:rPr lang="en-US" altLang="en-US"/>
              <a:pPr>
                <a:defRPr/>
              </a:pPr>
              <a:t>‹#›</a:t>
            </a:fld>
            <a:endParaRPr lang="en-US" altLang="en-US"/>
          </a:p>
        </p:txBody>
      </p:sp>
    </p:spTree>
    <p:extLst>
      <p:ext uri="{BB962C8B-B14F-4D97-AF65-F5344CB8AC3E}">
        <p14:creationId xmlns:p14="http://schemas.microsoft.com/office/powerpoint/2010/main" val="2389066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028" y="402654"/>
            <a:ext cx="8690432" cy="1461801"/>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4029" y="1853949"/>
            <a:ext cx="4262562" cy="908592"/>
          </a:xfrm>
        </p:spPr>
        <p:txBody>
          <a:bodyPr anchor="b"/>
          <a:lstStyle>
            <a:lvl1pPr marL="0" indent="0">
              <a:buNone/>
              <a:defRPr sz="2645" b="1"/>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US"/>
              <a:t>Edit Master text styles</a:t>
            </a:r>
          </a:p>
        </p:txBody>
      </p:sp>
      <p:sp>
        <p:nvSpPr>
          <p:cNvPr id="4" name="Content Placeholder 3"/>
          <p:cNvSpPr>
            <a:spLocks noGrp="1"/>
          </p:cNvSpPr>
          <p:nvPr>
            <p:ph sz="half" idx="2"/>
          </p:nvPr>
        </p:nvSpPr>
        <p:spPr>
          <a:xfrm>
            <a:off x="694029" y="2762541"/>
            <a:ext cx="4262562" cy="4063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00906" y="1853949"/>
            <a:ext cx="4283554" cy="908592"/>
          </a:xfrm>
        </p:spPr>
        <p:txBody>
          <a:bodyPr anchor="b"/>
          <a:lstStyle>
            <a:lvl1pPr marL="0" indent="0">
              <a:buNone/>
              <a:defRPr sz="2645" b="1"/>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US"/>
              <a:t>Edit Master text styles</a:t>
            </a:r>
          </a:p>
        </p:txBody>
      </p:sp>
      <p:sp>
        <p:nvSpPr>
          <p:cNvPr id="6" name="Content Placeholder 5"/>
          <p:cNvSpPr>
            <a:spLocks noGrp="1"/>
          </p:cNvSpPr>
          <p:nvPr>
            <p:ph sz="quarter" idx="4"/>
          </p:nvPr>
        </p:nvSpPr>
        <p:spPr>
          <a:xfrm>
            <a:off x="5100906" y="2762541"/>
            <a:ext cx="4283554" cy="4063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427AF98E-5F12-4829-ACFC-BC0DFC50B11A}" type="datetimeFigureOut">
              <a:rPr lang="en-US"/>
              <a:pPr>
                <a:defRPr/>
              </a:pPr>
              <a:t>11/3/2022</a:t>
            </a:fld>
            <a:endParaRPr lang="en-US"/>
          </a:p>
        </p:txBody>
      </p:sp>
      <p:sp>
        <p:nvSpPr>
          <p:cNvPr id="8"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9B9ADCDE-BAAE-43BC-8A1A-A3CE7E16A3F9}" type="slidenum">
              <a:rPr lang="en-US" altLang="en-US"/>
              <a:pPr>
                <a:defRPr/>
              </a:pPr>
              <a:t>‹#›</a:t>
            </a:fld>
            <a:endParaRPr lang="en-US" altLang="en-US"/>
          </a:p>
        </p:txBody>
      </p:sp>
    </p:spTree>
    <p:extLst>
      <p:ext uri="{BB962C8B-B14F-4D97-AF65-F5344CB8AC3E}">
        <p14:creationId xmlns:p14="http://schemas.microsoft.com/office/powerpoint/2010/main" val="354147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02A12CED-7370-4EA4-B8A4-DD9F0D0D09EF}" type="datetimeFigureOut">
              <a:rPr lang="en-US"/>
              <a:pPr>
                <a:defRPr/>
              </a:pPr>
              <a:t>11/3/2022</a:t>
            </a:fld>
            <a:endParaRPr lang="en-US"/>
          </a:p>
        </p:txBody>
      </p:sp>
      <p:sp>
        <p:nvSpPr>
          <p:cNvPr id="4"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12B8CBA7-28D4-4324-B947-3F57CB58CB07}" type="slidenum">
              <a:rPr lang="en-US" altLang="en-US"/>
              <a:pPr>
                <a:defRPr/>
              </a:pPr>
              <a:t>‹#›</a:t>
            </a:fld>
            <a:endParaRPr lang="en-US" altLang="en-US"/>
          </a:p>
        </p:txBody>
      </p:sp>
    </p:spTree>
    <p:extLst>
      <p:ext uri="{BB962C8B-B14F-4D97-AF65-F5344CB8AC3E}">
        <p14:creationId xmlns:p14="http://schemas.microsoft.com/office/powerpoint/2010/main" val="1879844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40806F6A-30DF-47B8-B663-82A41605E3BE}" type="datetimeFigureOut">
              <a:rPr lang="en-US"/>
              <a:pPr>
                <a:defRPr/>
              </a:pPr>
              <a:t>11/3/2022</a:t>
            </a:fld>
            <a:endParaRPr lang="en-US"/>
          </a:p>
        </p:txBody>
      </p:sp>
      <p:sp>
        <p:nvSpPr>
          <p:cNvPr id="3"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E8E8AEC7-5659-47E7-9C00-C7A2CC3D5D9F}" type="slidenum">
              <a:rPr lang="en-US" altLang="en-US"/>
              <a:pPr>
                <a:defRPr/>
              </a:pPr>
              <a:t>‹#›</a:t>
            </a:fld>
            <a:endParaRPr lang="en-US" altLang="en-US"/>
          </a:p>
        </p:txBody>
      </p:sp>
    </p:spTree>
    <p:extLst>
      <p:ext uri="{BB962C8B-B14F-4D97-AF65-F5344CB8AC3E}">
        <p14:creationId xmlns:p14="http://schemas.microsoft.com/office/powerpoint/2010/main" val="3606215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028" y="504190"/>
            <a:ext cx="3249728" cy="1764665"/>
          </a:xfrm>
        </p:spPr>
        <p:txBody>
          <a:bodyPr anchor="b"/>
          <a:lstStyle>
            <a:lvl1pPr>
              <a:defRPr sz="3526"/>
            </a:lvl1pPr>
          </a:lstStyle>
          <a:p>
            <a:r>
              <a:rPr lang="en-US"/>
              <a:t>Click to edit Master title style</a:t>
            </a:r>
            <a:endParaRPr lang="en-US" dirty="0"/>
          </a:p>
        </p:txBody>
      </p:sp>
      <p:sp>
        <p:nvSpPr>
          <p:cNvPr id="3" name="Content Placeholder 2"/>
          <p:cNvSpPr>
            <a:spLocks noGrp="1"/>
          </p:cNvSpPr>
          <p:nvPr>
            <p:ph idx="1"/>
          </p:nvPr>
        </p:nvSpPr>
        <p:spPr>
          <a:xfrm>
            <a:off x="4283554" y="1088912"/>
            <a:ext cx="5100906" cy="5374525"/>
          </a:xfrm>
        </p:spPr>
        <p:txBody>
          <a:bodyPr/>
          <a:lstStyle>
            <a:lvl1pPr>
              <a:defRPr sz="3526"/>
            </a:lvl1pPr>
            <a:lvl2pPr>
              <a:defRPr sz="3085"/>
            </a:lvl2pPr>
            <a:lvl3pPr>
              <a:defRPr sz="2645"/>
            </a:lvl3pPr>
            <a:lvl4pPr>
              <a:defRPr sz="2204"/>
            </a:lvl4pPr>
            <a:lvl5pPr>
              <a:defRPr sz="2204"/>
            </a:lvl5pPr>
            <a:lvl6pPr>
              <a:defRPr sz="2204"/>
            </a:lvl6pPr>
            <a:lvl7pPr>
              <a:defRPr sz="2204"/>
            </a:lvl7pPr>
            <a:lvl8pPr>
              <a:defRPr sz="2204"/>
            </a:lvl8pPr>
            <a:lvl9pPr>
              <a:defRPr sz="220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4028" y="2268855"/>
            <a:ext cx="3249728" cy="4203335"/>
          </a:xfrm>
        </p:spPr>
        <p:txBody>
          <a:bodyPr/>
          <a:lstStyle>
            <a:lvl1pPr marL="0" indent="0">
              <a:buNone/>
              <a:defRPr sz="1763"/>
            </a:lvl1pPr>
            <a:lvl2pPr marL="503789" indent="0">
              <a:buNone/>
              <a:defRPr sz="1543"/>
            </a:lvl2pPr>
            <a:lvl3pPr marL="1007577" indent="0">
              <a:buNone/>
              <a:defRPr sz="1322"/>
            </a:lvl3pPr>
            <a:lvl4pPr marL="1511366" indent="0">
              <a:buNone/>
              <a:defRPr sz="1102"/>
            </a:lvl4pPr>
            <a:lvl5pPr marL="2015155" indent="0">
              <a:buNone/>
              <a:defRPr sz="1102"/>
            </a:lvl5pPr>
            <a:lvl6pPr marL="2518943" indent="0">
              <a:buNone/>
              <a:defRPr sz="1102"/>
            </a:lvl6pPr>
            <a:lvl7pPr marL="3022732" indent="0">
              <a:buNone/>
              <a:defRPr sz="1102"/>
            </a:lvl7pPr>
            <a:lvl8pPr marL="3526521" indent="0">
              <a:buNone/>
              <a:defRPr sz="1102"/>
            </a:lvl8pPr>
            <a:lvl9pPr marL="4030309" indent="0">
              <a:buNone/>
              <a:defRPr sz="1102"/>
            </a:lvl9pPr>
          </a:lstStyle>
          <a:p>
            <a:pPr lvl="0"/>
            <a:r>
              <a:rPr lang="en-US"/>
              <a:t>Edit Master text styles</a:t>
            </a:r>
          </a:p>
        </p:txBody>
      </p:sp>
      <p:sp>
        <p:nvSpPr>
          <p:cNvPr id="5"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5CB5D43E-2AF8-4205-9FA3-3311A84EBCBD}" type="datetimeFigureOut">
              <a:rPr lang="en-US"/>
              <a:pPr>
                <a:defRPr/>
              </a:pPr>
              <a:t>11/3/2022</a:t>
            </a:fld>
            <a:endParaRPr lang="en-US"/>
          </a:p>
        </p:txBody>
      </p:sp>
      <p:sp>
        <p:nvSpPr>
          <p:cNvPr id="6"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F1507F27-03A6-4DD5-8E4F-C7A7F9551D16}" type="slidenum">
              <a:rPr lang="en-US" altLang="en-US"/>
              <a:pPr>
                <a:defRPr/>
              </a:pPr>
              <a:t>‹#›</a:t>
            </a:fld>
            <a:endParaRPr lang="en-US" altLang="en-US"/>
          </a:p>
        </p:txBody>
      </p:sp>
    </p:spTree>
    <p:extLst>
      <p:ext uri="{BB962C8B-B14F-4D97-AF65-F5344CB8AC3E}">
        <p14:creationId xmlns:p14="http://schemas.microsoft.com/office/powerpoint/2010/main" val="1862116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028" y="504190"/>
            <a:ext cx="3249728" cy="1764665"/>
          </a:xfrm>
        </p:spPr>
        <p:txBody>
          <a:bodyPr anchor="b"/>
          <a:lstStyle>
            <a:lvl1pPr>
              <a:defRPr sz="3526"/>
            </a:lvl1pPr>
          </a:lstStyle>
          <a:p>
            <a:r>
              <a:rPr lang="en-US"/>
              <a:t>Click to edit Master title style</a:t>
            </a:r>
            <a:endParaRPr lang="en-US" dirty="0"/>
          </a:p>
        </p:txBody>
      </p:sp>
      <p:sp>
        <p:nvSpPr>
          <p:cNvPr id="3" name="Picture Placeholder 2"/>
          <p:cNvSpPr>
            <a:spLocks noGrp="1" noChangeAspect="1"/>
          </p:cNvSpPr>
          <p:nvPr>
            <p:ph type="pic" idx="1"/>
          </p:nvPr>
        </p:nvSpPr>
        <p:spPr>
          <a:xfrm>
            <a:off x="4283554" y="1088912"/>
            <a:ext cx="5100906" cy="5374525"/>
          </a:xfrm>
        </p:spPr>
        <p:txBody>
          <a:bodyPr rtlCol="0">
            <a:normAutofit/>
          </a:bodyPr>
          <a:lstStyle>
            <a:lvl1pPr marL="0" indent="0">
              <a:buNone/>
              <a:defRPr sz="3526"/>
            </a:lvl1pPr>
            <a:lvl2pPr marL="503789" indent="0">
              <a:buNone/>
              <a:defRPr sz="3085"/>
            </a:lvl2pPr>
            <a:lvl3pPr marL="1007577" indent="0">
              <a:buNone/>
              <a:defRPr sz="2645"/>
            </a:lvl3pPr>
            <a:lvl4pPr marL="1511366" indent="0">
              <a:buNone/>
              <a:defRPr sz="2204"/>
            </a:lvl4pPr>
            <a:lvl5pPr marL="2015155" indent="0">
              <a:buNone/>
              <a:defRPr sz="2204"/>
            </a:lvl5pPr>
            <a:lvl6pPr marL="2518943" indent="0">
              <a:buNone/>
              <a:defRPr sz="2204"/>
            </a:lvl6pPr>
            <a:lvl7pPr marL="3022732" indent="0">
              <a:buNone/>
              <a:defRPr sz="2204"/>
            </a:lvl7pPr>
            <a:lvl8pPr marL="3526521" indent="0">
              <a:buNone/>
              <a:defRPr sz="2204"/>
            </a:lvl8pPr>
            <a:lvl9pPr marL="4030309" indent="0">
              <a:buNone/>
              <a:defRPr sz="2204"/>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94028" y="2268855"/>
            <a:ext cx="3249728" cy="4203335"/>
          </a:xfrm>
        </p:spPr>
        <p:txBody>
          <a:bodyPr/>
          <a:lstStyle>
            <a:lvl1pPr marL="0" indent="0">
              <a:buNone/>
              <a:defRPr sz="1763"/>
            </a:lvl1pPr>
            <a:lvl2pPr marL="503789" indent="0">
              <a:buNone/>
              <a:defRPr sz="1543"/>
            </a:lvl2pPr>
            <a:lvl3pPr marL="1007577" indent="0">
              <a:buNone/>
              <a:defRPr sz="1322"/>
            </a:lvl3pPr>
            <a:lvl4pPr marL="1511366" indent="0">
              <a:buNone/>
              <a:defRPr sz="1102"/>
            </a:lvl4pPr>
            <a:lvl5pPr marL="2015155" indent="0">
              <a:buNone/>
              <a:defRPr sz="1102"/>
            </a:lvl5pPr>
            <a:lvl6pPr marL="2518943" indent="0">
              <a:buNone/>
              <a:defRPr sz="1102"/>
            </a:lvl6pPr>
            <a:lvl7pPr marL="3022732" indent="0">
              <a:buNone/>
              <a:defRPr sz="1102"/>
            </a:lvl7pPr>
            <a:lvl8pPr marL="3526521" indent="0">
              <a:buNone/>
              <a:defRPr sz="1102"/>
            </a:lvl8pPr>
            <a:lvl9pPr marL="4030309" indent="0">
              <a:buNone/>
              <a:defRPr sz="1102"/>
            </a:lvl9pPr>
          </a:lstStyle>
          <a:p>
            <a:pPr lvl="0"/>
            <a:r>
              <a:rPr lang="en-US"/>
              <a:t>Edit Master text styles</a:t>
            </a:r>
          </a:p>
        </p:txBody>
      </p:sp>
      <p:sp>
        <p:nvSpPr>
          <p:cNvPr id="5" name="Date Placeholder 3">
            <a:extLst>
              <a:ext uri="{FF2B5EF4-FFF2-40B4-BE49-F238E27FC236}">
                <a16:creationId xmlns:a16="http://schemas.microsoft.com/office/drawing/2014/main" id="{80E1495D-2B6E-493F-831E-0A8A6BF83C49}"/>
              </a:ext>
            </a:extLst>
          </p:cNvPr>
          <p:cNvSpPr>
            <a:spLocks noGrp="1"/>
          </p:cNvSpPr>
          <p:nvPr>
            <p:ph type="dt" sz="half" idx="10"/>
          </p:nvPr>
        </p:nvSpPr>
        <p:spPr/>
        <p:txBody>
          <a:bodyPr/>
          <a:lstStyle>
            <a:lvl1pPr>
              <a:defRPr/>
            </a:lvl1pPr>
          </a:lstStyle>
          <a:p>
            <a:pPr>
              <a:defRPr/>
            </a:pPr>
            <a:fld id="{3B8D6C30-F47D-4339-A0CA-7D1839762173}" type="datetimeFigureOut">
              <a:rPr lang="en-US"/>
              <a:pPr>
                <a:defRPr/>
              </a:pPr>
              <a:t>11/3/2022</a:t>
            </a:fld>
            <a:endParaRPr lang="en-US"/>
          </a:p>
        </p:txBody>
      </p:sp>
      <p:sp>
        <p:nvSpPr>
          <p:cNvPr id="6" name="Footer Placeholder 4">
            <a:extLst>
              <a:ext uri="{FF2B5EF4-FFF2-40B4-BE49-F238E27FC236}">
                <a16:creationId xmlns:a16="http://schemas.microsoft.com/office/drawing/2014/main" id="{6037AB9F-62B1-4F96-BFAA-9CF978F393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FC6125D-1574-47CC-932B-8CCD6F33FB98}"/>
              </a:ext>
            </a:extLst>
          </p:cNvPr>
          <p:cNvSpPr>
            <a:spLocks noGrp="1"/>
          </p:cNvSpPr>
          <p:nvPr>
            <p:ph type="sldNum" sz="quarter" idx="12"/>
          </p:nvPr>
        </p:nvSpPr>
        <p:spPr/>
        <p:txBody>
          <a:bodyPr/>
          <a:lstStyle>
            <a:lvl1pPr>
              <a:defRPr/>
            </a:lvl1pPr>
          </a:lstStyle>
          <a:p>
            <a:pPr>
              <a:defRPr/>
            </a:pPr>
            <a:fld id="{CB6EC34E-EFA1-4238-9AEE-67C55F7EF55C}" type="slidenum">
              <a:rPr lang="en-US" altLang="en-US"/>
              <a:pPr>
                <a:defRPr/>
              </a:pPr>
              <a:t>‹#›</a:t>
            </a:fld>
            <a:endParaRPr lang="en-US" altLang="en-US"/>
          </a:p>
        </p:txBody>
      </p:sp>
    </p:spTree>
    <p:extLst>
      <p:ext uri="{BB962C8B-B14F-4D97-AF65-F5344CB8AC3E}">
        <p14:creationId xmlns:p14="http://schemas.microsoft.com/office/powerpoint/2010/main" val="456151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692150" y="403225"/>
            <a:ext cx="8691563"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692150" y="2012950"/>
            <a:ext cx="8691563"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80E1495D-2B6E-493F-831E-0A8A6BF83C49}"/>
              </a:ext>
            </a:extLst>
          </p:cNvPr>
          <p:cNvSpPr>
            <a:spLocks noGrp="1"/>
          </p:cNvSpPr>
          <p:nvPr>
            <p:ph type="dt" sz="half" idx="2"/>
          </p:nvPr>
        </p:nvSpPr>
        <p:spPr>
          <a:xfrm>
            <a:off x="692150" y="7010400"/>
            <a:ext cx="2266950" cy="401638"/>
          </a:xfrm>
          <a:prstGeom prst="rect">
            <a:avLst/>
          </a:prstGeom>
        </p:spPr>
        <p:txBody>
          <a:bodyPr vert="horz" lIns="91440" tIns="45720" rIns="91440" bIns="45720" rtlCol="0" anchor="ctr"/>
          <a:lstStyle>
            <a:lvl1pPr algn="l" eaLnBrk="1" fontAlgn="auto" hangingPunct="1">
              <a:spcBef>
                <a:spcPts val="0"/>
              </a:spcBef>
              <a:spcAft>
                <a:spcPts val="0"/>
              </a:spcAft>
              <a:defRPr sz="1322">
                <a:solidFill>
                  <a:schemeClr val="tx1">
                    <a:tint val="75000"/>
                  </a:schemeClr>
                </a:solidFill>
                <a:latin typeface="+mn-lt"/>
              </a:defRPr>
            </a:lvl1pPr>
          </a:lstStyle>
          <a:p>
            <a:pPr>
              <a:defRPr/>
            </a:pPr>
            <a:fld id="{B4C59F5C-8D38-4255-B8F8-100376AA4640}" type="datetimeFigureOut">
              <a:rPr lang="en-US"/>
              <a:pPr>
                <a:defRPr/>
              </a:pPr>
              <a:t>11/3/2022</a:t>
            </a:fld>
            <a:endParaRPr lang="en-US"/>
          </a:p>
        </p:txBody>
      </p:sp>
      <p:sp>
        <p:nvSpPr>
          <p:cNvPr id="5" name="Footer Placeholder 4">
            <a:extLst>
              <a:ext uri="{FF2B5EF4-FFF2-40B4-BE49-F238E27FC236}">
                <a16:creationId xmlns:a16="http://schemas.microsoft.com/office/drawing/2014/main" id="{6037AB9F-62B1-4F96-BFAA-9CF978F39377}"/>
              </a:ext>
            </a:extLst>
          </p:cNvPr>
          <p:cNvSpPr>
            <a:spLocks noGrp="1"/>
          </p:cNvSpPr>
          <p:nvPr>
            <p:ph type="ftr" sz="quarter" idx="3"/>
          </p:nvPr>
        </p:nvSpPr>
        <p:spPr>
          <a:xfrm>
            <a:off x="3336925" y="7010400"/>
            <a:ext cx="3402013" cy="401638"/>
          </a:xfrm>
          <a:prstGeom prst="rect">
            <a:avLst/>
          </a:prstGeom>
        </p:spPr>
        <p:txBody>
          <a:bodyPr vert="horz" lIns="91440" tIns="45720" rIns="91440" bIns="45720" rtlCol="0" anchor="ctr"/>
          <a:lstStyle>
            <a:lvl1pPr algn="ctr" eaLnBrk="1" fontAlgn="auto" hangingPunct="1">
              <a:spcBef>
                <a:spcPts val="0"/>
              </a:spcBef>
              <a:spcAft>
                <a:spcPts val="0"/>
              </a:spcAft>
              <a:defRPr sz="1322">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FC6125D-1574-47CC-932B-8CCD6F33FB98}"/>
              </a:ext>
            </a:extLst>
          </p:cNvPr>
          <p:cNvSpPr>
            <a:spLocks noGrp="1"/>
          </p:cNvSpPr>
          <p:nvPr>
            <p:ph type="sldNum" sz="quarter" idx="4"/>
          </p:nvPr>
        </p:nvSpPr>
        <p:spPr>
          <a:xfrm>
            <a:off x="7116763" y="7010400"/>
            <a:ext cx="2266950" cy="401638"/>
          </a:xfrm>
          <a:prstGeom prst="rect">
            <a:avLst/>
          </a:prstGeom>
        </p:spPr>
        <p:txBody>
          <a:bodyPr vert="horz" lIns="91440" tIns="45720" rIns="91440" bIns="45720" rtlCol="0" anchor="ctr"/>
          <a:lstStyle>
            <a:lvl1pPr algn="r" eaLnBrk="1" fontAlgn="auto" hangingPunct="1">
              <a:spcBef>
                <a:spcPts val="0"/>
              </a:spcBef>
              <a:spcAft>
                <a:spcPts val="0"/>
              </a:spcAft>
              <a:defRPr sz="1322">
                <a:solidFill>
                  <a:schemeClr val="tx1">
                    <a:tint val="75000"/>
                  </a:schemeClr>
                </a:solidFill>
                <a:latin typeface="+mn-lt"/>
              </a:defRPr>
            </a:lvl1pPr>
          </a:lstStyle>
          <a:p>
            <a:pPr>
              <a:defRPr/>
            </a:pPr>
            <a:fld id="{22D58BF5-0FA3-4DFA-A5A7-A304BBBE4F80}"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6475" rtl="0" eaLnBrk="0" fontAlgn="base" hangingPunct="0">
        <a:lnSpc>
          <a:spcPct val="90000"/>
        </a:lnSpc>
        <a:spcBef>
          <a:spcPct val="0"/>
        </a:spcBef>
        <a:spcAft>
          <a:spcPct val="0"/>
        </a:spcAft>
        <a:defRPr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sz="4800">
          <a:solidFill>
            <a:schemeClr val="tx1"/>
          </a:solidFill>
          <a:latin typeface="Calibri Light" panose="020F0302020204030204" pitchFamily="34" charset="0"/>
        </a:defRPr>
      </a:lvl2pPr>
      <a:lvl3pPr algn="l" defTabSz="1006475" rtl="0" eaLnBrk="0" fontAlgn="base" hangingPunct="0">
        <a:lnSpc>
          <a:spcPct val="90000"/>
        </a:lnSpc>
        <a:spcBef>
          <a:spcPct val="0"/>
        </a:spcBef>
        <a:spcAft>
          <a:spcPct val="0"/>
        </a:spcAft>
        <a:defRPr sz="4800">
          <a:solidFill>
            <a:schemeClr val="tx1"/>
          </a:solidFill>
          <a:latin typeface="Calibri Light" panose="020F0302020204030204" pitchFamily="34" charset="0"/>
        </a:defRPr>
      </a:lvl3pPr>
      <a:lvl4pPr algn="l" defTabSz="1006475" rtl="0" eaLnBrk="0" fontAlgn="base" hangingPunct="0">
        <a:lnSpc>
          <a:spcPct val="90000"/>
        </a:lnSpc>
        <a:spcBef>
          <a:spcPct val="0"/>
        </a:spcBef>
        <a:spcAft>
          <a:spcPct val="0"/>
        </a:spcAft>
        <a:defRPr sz="4800">
          <a:solidFill>
            <a:schemeClr val="tx1"/>
          </a:solidFill>
          <a:latin typeface="Calibri Light" panose="020F0302020204030204" pitchFamily="34" charset="0"/>
        </a:defRPr>
      </a:lvl4pPr>
      <a:lvl5pPr algn="l" defTabSz="1006475" rtl="0" eaLnBrk="0" fontAlgn="base" hangingPunct="0">
        <a:lnSpc>
          <a:spcPct val="90000"/>
        </a:lnSpc>
        <a:spcBef>
          <a:spcPct val="0"/>
        </a:spcBef>
        <a:spcAft>
          <a:spcPct val="0"/>
        </a:spcAft>
        <a:defRPr sz="4800">
          <a:solidFill>
            <a:schemeClr val="tx1"/>
          </a:solidFill>
          <a:latin typeface="Calibri Light" panose="020F0302020204030204" pitchFamily="34" charset="0"/>
        </a:defRPr>
      </a:lvl5pPr>
      <a:lvl6pPr marL="457200" algn="l" defTabSz="1006475" rtl="0" fontAlgn="base">
        <a:lnSpc>
          <a:spcPct val="90000"/>
        </a:lnSpc>
        <a:spcBef>
          <a:spcPct val="0"/>
        </a:spcBef>
        <a:spcAft>
          <a:spcPct val="0"/>
        </a:spcAft>
        <a:defRPr sz="4800">
          <a:solidFill>
            <a:schemeClr val="tx1"/>
          </a:solidFill>
          <a:latin typeface="Calibri Light" panose="020F0302020204030204" pitchFamily="34" charset="0"/>
        </a:defRPr>
      </a:lvl6pPr>
      <a:lvl7pPr marL="914400" algn="l" defTabSz="1006475" rtl="0" fontAlgn="base">
        <a:lnSpc>
          <a:spcPct val="90000"/>
        </a:lnSpc>
        <a:spcBef>
          <a:spcPct val="0"/>
        </a:spcBef>
        <a:spcAft>
          <a:spcPct val="0"/>
        </a:spcAft>
        <a:defRPr sz="4800">
          <a:solidFill>
            <a:schemeClr val="tx1"/>
          </a:solidFill>
          <a:latin typeface="Calibri Light" panose="020F0302020204030204" pitchFamily="34" charset="0"/>
        </a:defRPr>
      </a:lvl7pPr>
      <a:lvl8pPr marL="1371600" algn="l" defTabSz="1006475" rtl="0" fontAlgn="base">
        <a:lnSpc>
          <a:spcPct val="90000"/>
        </a:lnSpc>
        <a:spcBef>
          <a:spcPct val="0"/>
        </a:spcBef>
        <a:spcAft>
          <a:spcPct val="0"/>
        </a:spcAft>
        <a:defRPr sz="4800">
          <a:solidFill>
            <a:schemeClr val="tx1"/>
          </a:solidFill>
          <a:latin typeface="Calibri Light" panose="020F0302020204030204" pitchFamily="34" charset="0"/>
        </a:defRPr>
      </a:lvl8pPr>
      <a:lvl9pPr marL="1828800" algn="l" defTabSz="1006475" rtl="0" fontAlgn="base">
        <a:lnSpc>
          <a:spcPct val="90000"/>
        </a:lnSpc>
        <a:spcBef>
          <a:spcPct val="0"/>
        </a:spcBef>
        <a:spcAft>
          <a:spcPct val="0"/>
        </a:spcAft>
        <a:defRPr sz="4800">
          <a:solidFill>
            <a:schemeClr val="tx1"/>
          </a:solidFill>
          <a:latin typeface="Calibri Light" panose="020F03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sz="2200" kern="1200">
          <a:solidFill>
            <a:schemeClr val="tx1"/>
          </a:solidFill>
          <a:latin typeface="+mn-lt"/>
          <a:ea typeface="+mn-ea"/>
          <a:cs typeface="+mn-cs"/>
        </a:defRPr>
      </a:lvl3pPr>
      <a:lvl4pPr marL="1762125" indent="-250825" algn="l" defTabSz="1006475" rtl="0" eaLnBrk="0" fontAlgn="base" hangingPunct="0">
        <a:lnSpc>
          <a:spcPct val="90000"/>
        </a:lnSpc>
        <a:spcBef>
          <a:spcPts val="550"/>
        </a:spcBef>
        <a:spcAft>
          <a:spcPct val="0"/>
        </a:spcAft>
        <a:buFont typeface="Arial" panose="020B0604020202020204" pitchFamily="34" charset="0"/>
        <a:buChar char="•"/>
        <a:defRPr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sz="1900" kern="1200">
          <a:solidFill>
            <a:schemeClr val="tx1"/>
          </a:solidFill>
          <a:latin typeface="+mn-lt"/>
          <a:ea typeface="+mn-ea"/>
          <a:cs typeface="+mn-cs"/>
        </a:defRPr>
      </a:lvl5pPr>
      <a:lvl6pPr marL="2770838"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6pPr>
      <a:lvl7pPr marL="3274626"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7pPr>
      <a:lvl8pPr marL="3778415"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8pPr>
      <a:lvl9pPr marL="4282204"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9pPr>
    </p:bodyStyle>
    <p:otherStyle>
      <a:defPPr>
        <a:defRPr lang="en-US"/>
      </a:defPPr>
      <a:lvl1pPr marL="0" algn="l" defTabSz="1007577" rtl="0" eaLnBrk="1" latinLnBrk="0" hangingPunct="1">
        <a:defRPr sz="1983" kern="1200">
          <a:solidFill>
            <a:schemeClr val="tx1"/>
          </a:solidFill>
          <a:latin typeface="+mn-lt"/>
          <a:ea typeface="+mn-ea"/>
          <a:cs typeface="+mn-cs"/>
        </a:defRPr>
      </a:lvl1pPr>
      <a:lvl2pPr marL="503789" algn="l" defTabSz="1007577" rtl="0" eaLnBrk="1" latinLnBrk="0" hangingPunct="1">
        <a:defRPr sz="1983" kern="1200">
          <a:solidFill>
            <a:schemeClr val="tx1"/>
          </a:solidFill>
          <a:latin typeface="+mn-lt"/>
          <a:ea typeface="+mn-ea"/>
          <a:cs typeface="+mn-cs"/>
        </a:defRPr>
      </a:lvl2pPr>
      <a:lvl3pPr marL="1007577" algn="l" defTabSz="1007577" rtl="0" eaLnBrk="1" latinLnBrk="0" hangingPunct="1">
        <a:defRPr sz="1983" kern="1200">
          <a:solidFill>
            <a:schemeClr val="tx1"/>
          </a:solidFill>
          <a:latin typeface="+mn-lt"/>
          <a:ea typeface="+mn-ea"/>
          <a:cs typeface="+mn-cs"/>
        </a:defRPr>
      </a:lvl3pPr>
      <a:lvl4pPr marL="1511366" algn="l" defTabSz="1007577" rtl="0" eaLnBrk="1" latinLnBrk="0" hangingPunct="1">
        <a:defRPr sz="1983" kern="1200">
          <a:solidFill>
            <a:schemeClr val="tx1"/>
          </a:solidFill>
          <a:latin typeface="+mn-lt"/>
          <a:ea typeface="+mn-ea"/>
          <a:cs typeface="+mn-cs"/>
        </a:defRPr>
      </a:lvl4pPr>
      <a:lvl5pPr marL="2015155" algn="l" defTabSz="1007577" rtl="0" eaLnBrk="1" latinLnBrk="0" hangingPunct="1">
        <a:defRPr sz="1983" kern="1200">
          <a:solidFill>
            <a:schemeClr val="tx1"/>
          </a:solidFill>
          <a:latin typeface="+mn-lt"/>
          <a:ea typeface="+mn-ea"/>
          <a:cs typeface="+mn-cs"/>
        </a:defRPr>
      </a:lvl5pPr>
      <a:lvl6pPr marL="2518943" algn="l" defTabSz="1007577" rtl="0" eaLnBrk="1" latinLnBrk="0" hangingPunct="1">
        <a:defRPr sz="1983" kern="1200">
          <a:solidFill>
            <a:schemeClr val="tx1"/>
          </a:solidFill>
          <a:latin typeface="+mn-lt"/>
          <a:ea typeface="+mn-ea"/>
          <a:cs typeface="+mn-cs"/>
        </a:defRPr>
      </a:lvl6pPr>
      <a:lvl7pPr marL="3022732" algn="l" defTabSz="1007577" rtl="0" eaLnBrk="1" latinLnBrk="0" hangingPunct="1">
        <a:defRPr sz="1983" kern="1200">
          <a:solidFill>
            <a:schemeClr val="tx1"/>
          </a:solidFill>
          <a:latin typeface="+mn-lt"/>
          <a:ea typeface="+mn-ea"/>
          <a:cs typeface="+mn-cs"/>
        </a:defRPr>
      </a:lvl7pPr>
      <a:lvl8pPr marL="3526521" algn="l" defTabSz="1007577" rtl="0" eaLnBrk="1" latinLnBrk="0" hangingPunct="1">
        <a:defRPr sz="1983" kern="1200">
          <a:solidFill>
            <a:schemeClr val="tx1"/>
          </a:solidFill>
          <a:latin typeface="+mn-lt"/>
          <a:ea typeface="+mn-ea"/>
          <a:cs typeface="+mn-cs"/>
        </a:defRPr>
      </a:lvl8pPr>
      <a:lvl9pPr marL="4030309" algn="l" defTabSz="1007577" rtl="0" eaLnBrk="1" latinLnBrk="0" hangingPunct="1">
        <a:defRPr sz="198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6.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0.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6.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2.png"/><Relationship Id="rId7" Type="http://schemas.openxmlformats.org/officeDocument/2006/relationships/image" Target="../media/image30.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6.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2.png"/><Relationship Id="rId7" Type="http://schemas.openxmlformats.org/officeDocument/2006/relationships/image" Target="../media/image30.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6.jpeg"/><Relationship Id="rId4" Type="http://schemas.openxmlformats.org/officeDocument/2006/relationships/image" Target="../media/image24.jpeg"/><Relationship Id="rId9"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2.png"/><Relationship Id="rId7" Type="http://schemas.openxmlformats.org/officeDocument/2006/relationships/image" Target="../media/image30.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6.jpeg"/><Relationship Id="rId10" Type="http://schemas.openxmlformats.org/officeDocument/2006/relationships/image" Target="../media/image35.png"/><Relationship Id="rId4" Type="http://schemas.openxmlformats.org/officeDocument/2006/relationships/image" Target="../media/image24.jpeg"/><Relationship Id="rId9" Type="http://schemas.openxmlformats.org/officeDocument/2006/relationships/image" Target="../media/image34.jpeg"/></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1.png"/><Relationship Id="rId7" Type="http://schemas.openxmlformats.org/officeDocument/2006/relationships/image" Target="../media/image28.png"/><Relationship Id="rId12"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5.png"/><Relationship Id="rId5" Type="http://schemas.openxmlformats.org/officeDocument/2006/relationships/image" Target="../media/image24.jpeg"/><Relationship Id="rId10" Type="http://schemas.openxmlformats.org/officeDocument/2006/relationships/image" Target="../media/image34.jpeg"/><Relationship Id="rId4" Type="http://schemas.openxmlformats.org/officeDocument/2006/relationships/image" Target="../media/image22.png"/><Relationship Id="rId9"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7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7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media" Target="../media/media2.m4a"/><Relationship Id="rId7" Type="http://schemas.openxmlformats.org/officeDocument/2006/relationships/image" Target="../media/image12.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4.xml"/><Relationship Id="rId11" Type="http://schemas.openxmlformats.org/officeDocument/2006/relationships/image" Target="../media/image16.png"/><Relationship Id="rId5" Type="http://schemas.openxmlformats.org/officeDocument/2006/relationships/slideLayout" Target="../slideLayouts/slideLayout7.xml"/><Relationship Id="rId10" Type="http://schemas.openxmlformats.org/officeDocument/2006/relationships/image" Target="../media/image15.jpg"/><Relationship Id="rId4" Type="http://schemas.openxmlformats.org/officeDocument/2006/relationships/audio" Target="../media/media2.m4a"/><Relationship Id="rId9" Type="http://schemas.openxmlformats.org/officeDocument/2006/relationships/image" Target="../media/image14.jpg"/></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8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8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9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9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jpeg"/></Relationships>
</file>

<file path=ppt/slides/_rels/slide9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D348D-7E30-41BC-AD43-63573B5B7A67}"/>
              </a:ext>
            </a:extLst>
          </p:cNvPr>
          <p:cNvSpPr>
            <a:spLocks noGrp="1" noChangeArrowheads="1"/>
          </p:cNvSpPr>
          <p:nvPr>
            <p:ph type="ctrTitle"/>
          </p:nvPr>
        </p:nvSpPr>
        <p:spPr>
          <a:xfrm>
            <a:off x="755650" y="1238250"/>
            <a:ext cx="8564563" cy="1857375"/>
          </a:xfrm>
        </p:spPr>
        <p:txBody>
          <a:bodyPr rtlCol="0">
            <a:normAutofit fontScale="90000"/>
          </a:bodyPr>
          <a:lstStyle/>
          <a:p>
            <a:pPr defTabSz="1007577" eaLnBrk="1" fontAlgn="auto" hangingPunct="1">
              <a:spcAft>
                <a:spcPts val="0"/>
              </a:spcAft>
              <a:defRPr/>
            </a:pPr>
            <a:r>
              <a:rPr lang="en-US" altLang="en-US" dirty="0" smtClean="0"/>
              <a:t>Native Americans (Indians) </a:t>
            </a:r>
            <a:r>
              <a:rPr lang="en-US" altLang="en-US" dirty="0"/>
              <a:t>Today	</a:t>
            </a:r>
          </a:p>
        </p:txBody>
      </p:sp>
      <p:sp>
        <p:nvSpPr>
          <p:cNvPr id="3075" name="Subtitle 2">
            <a:extLst>
              <a:ext uri="{FF2B5EF4-FFF2-40B4-BE49-F238E27FC236}">
                <a16:creationId xmlns:a16="http://schemas.microsoft.com/office/drawing/2014/main" id="{A6A8BCEF-B150-4028-9FC9-7262948C0DEC}"/>
              </a:ext>
            </a:extLst>
          </p:cNvPr>
          <p:cNvSpPr>
            <a:spLocks noGrp="1" noChangeArrowheads="1"/>
          </p:cNvSpPr>
          <p:nvPr>
            <p:ph type="subTitle" idx="1"/>
          </p:nvPr>
        </p:nvSpPr>
        <p:spPr>
          <a:xfrm>
            <a:off x="1258888" y="3971925"/>
            <a:ext cx="7558087" cy="1825625"/>
          </a:xfrm>
        </p:spPr>
        <p:txBody>
          <a:bodyPr rtlCol="0">
            <a:normAutofit/>
          </a:bodyPr>
          <a:lstStyle/>
          <a:p>
            <a:pPr defTabSz="1007577" eaLnBrk="1" fontAlgn="auto" hangingPunct="1">
              <a:spcBef>
                <a:spcPts val="1102"/>
              </a:spcBef>
              <a:spcAft>
                <a:spcPts val="0"/>
              </a:spcAft>
              <a:defRPr/>
            </a:pPr>
            <a:r>
              <a:rPr lang="en-US" altLang="en-US" dirty="0" smtClean="0"/>
              <a:t>Ariel </a:t>
            </a:r>
            <a:r>
              <a:rPr lang="en-US" altLang="en-US" dirty="0" err="1" smtClean="0"/>
              <a:t>Peasley</a:t>
            </a:r>
            <a:r>
              <a:rPr lang="en-US" altLang="en-US" dirty="0" smtClean="0"/>
              <a:t> </a:t>
            </a:r>
          </a:p>
          <a:p>
            <a:pPr defTabSz="1007577" eaLnBrk="1" fontAlgn="auto" hangingPunct="1">
              <a:spcBef>
                <a:spcPts val="1102"/>
              </a:spcBef>
              <a:spcAft>
                <a:spcPts val="0"/>
              </a:spcAft>
              <a:defRPr/>
            </a:pPr>
            <a:r>
              <a:rPr lang="en-US" altLang="en-US" dirty="0" smtClean="0"/>
              <a:t>Education Coordinator</a:t>
            </a:r>
            <a:endParaRPr lang="en-US" altLang="en-US" dirty="0"/>
          </a:p>
          <a:p>
            <a:pPr defTabSz="1007577" eaLnBrk="1" fontAlgn="auto" hangingPunct="1">
              <a:spcBef>
                <a:spcPts val="1102"/>
              </a:spcBef>
              <a:spcAft>
                <a:spcPts val="0"/>
              </a:spcAft>
              <a:defRPr/>
            </a:pPr>
            <a:r>
              <a:rPr lang="en-US" altLang="en-US" dirty="0" smtClean="0"/>
              <a:t>Coos History Museum</a:t>
            </a:r>
            <a:endParaRPr lang="en-US"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38150"/>
            <a:ext cx="10090150"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1"/>
          <p:cNvSpPr txBox="1">
            <a:spLocks noChangeArrowheads="1"/>
          </p:cNvSpPr>
          <p:nvPr/>
        </p:nvSpPr>
        <p:spPr bwMode="auto">
          <a:xfrm>
            <a:off x="503238" y="1770063"/>
            <a:ext cx="906145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pic>
        <p:nvPicPr>
          <p:cNvPr id="136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 y="963613"/>
            <a:ext cx="9129713"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D9C0-D32E-4A42-AE8A-3821285914C5}"/>
              </a:ext>
            </a:extLst>
          </p:cNvPr>
          <p:cNvSpPr>
            <a:spLocks noGrp="1"/>
          </p:cNvSpPr>
          <p:nvPr>
            <p:ph type="title"/>
          </p:nvPr>
        </p:nvSpPr>
        <p:spPr/>
        <p:txBody>
          <a:bodyPr rtlCol="0">
            <a:normAutofit/>
          </a:bodyPr>
          <a:lstStyle/>
          <a:p>
            <a:pPr defTabSz="1007577" eaLnBrk="1" fontAlgn="auto" hangingPunct="1">
              <a:spcAft>
                <a:spcPts val="0"/>
              </a:spcAft>
              <a:defRPr/>
            </a:pPr>
            <a:r>
              <a:rPr lang="en-US" sz="4848" dirty="0"/>
              <a:t>Can you Relate?</a:t>
            </a:r>
          </a:p>
        </p:txBody>
      </p:sp>
      <p:sp>
        <p:nvSpPr>
          <p:cNvPr id="3" name="Content Placeholder 2">
            <a:extLst>
              <a:ext uri="{FF2B5EF4-FFF2-40B4-BE49-F238E27FC236}">
                <a16:creationId xmlns:a16="http://schemas.microsoft.com/office/drawing/2014/main" id="{E436570C-5A9D-4A2D-80AA-780DA88A16D5}"/>
              </a:ext>
            </a:extLst>
          </p:cNvPr>
          <p:cNvSpPr>
            <a:spLocks noGrp="1"/>
          </p:cNvSpPr>
          <p:nvPr>
            <p:ph idx="1"/>
          </p:nvPr>
        </p:nvSpPr>
        <p:spPr/>
        <p:txBody>
          <a:bodyPr rtlCol="0">
            <a:normAutofit/>
          </a:bodyPr>
          <a:lstStyle/>
          <a:p>
            <a:pPr marL="251894" indent="-251894" defTabSz="1007577" eaLnBrk="1" fontAlgn="auto" hangingPunct="1">
              <a:spcBef>
                <a:spcPts val="1102"/>
              </a:spcBef>
              <a:spcAft>
                <a:spcPts val="0"/>
              </a:spcAft>
              <a:defRPr/>
            </a:pPr>
            <a:r>
              <a:rPr lang="en-US" sz="3085" dirty="0"/>
              <a:t>How do some of these traditions remind you of things you do with your </a:t>
            </a:r>
            <a:r>
              <a:rPr lang="en-US" sz="3085" dirty="0" smtClean="0"/>
              <a:t>family, friends, or community</a:t>
            </a:r>
            <a:r>
              <a:rPr lang="en-US" sz="3085" dirty="0"/>
              <a:t>? </a:t>
            </a:r>
          </a:p>
          <a:p>
            <a:pPr marL="251894" indent="-251894" defTabSz="1007577" eaLnBrk="1" fontAlgn="auto" hangingPunct="1">
              <a:spcBef>
                <a:spcPts val="1102"/>
              </a:spcBef>
              <a:spcAft>
                <a:spcPts val="0"/>
              </a:spcAft>
              <a:defRPr/>
            </a:pPr>
            <a:endParaRPr lang="en-US" sz="3085" dirty="0"/>
          </a:p>
          <a:p>
            <a:pPr marL="251894" indent="-251894" defTabSz="1007577" eaLnBrk="1" fontAlgn="auto" hangingPunct="1">
              <a:spcBef>
                <a:spcPts val="1102"/>
              </a:spcBef>
              <a:spcAft>
                <a:spcPts val="0"/>
              </a:spcAft>
              <a:defRPr/>
            </a:pPr>
            <a:r>
              <a:rPr lang="en-US" sz="3085" dirty="0"/>
              <a:t>Do you have rituals and traditions special to </a:t>
            </a:r>
            <a:r>
              <a:rPr lang="en-US" sz="3085" dirty="0" smtClean="0"/>
              <a:t>you, what are they?</a:t>
            </a:r>
            <a:endParaRPr lang="en-US" sz="3085" dirty="0"/>
          </a:p>
        </p:txBody>
      </p:sp>
    </p:spTree>
    <p:extLst>
      <p:ext uri="{BB962C8B-B14F-4D97-AF65-F5344CB8AC3E}">
        <p14:creationId xmlns:p14="http://schemas.microsoft.com/office/powerpoint/2010/main" val="38190844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D9C0-D32E-4A42-AE8A-3821285914C5}"/>
              </a:ext>
            </a:extLst>
          </p:cNvPr>
          <p:cNvSpPr>
            <a:spLocks noGrp="1"/>
          </p:cNvSpPr>
          <p:nvPr>
            <p:ph type="title"/>
          </p:nvPr>
        </p:nvSpPr>
        <p:spPr/>
        <p:txBody>
          <a:bodyPr rtlCol="0">
            <a:normAutofit/>
          </a:bodyPr>
          <a:lstStyle/>
          <a:p>
            <a:pPr defTabSz="1007577" eaLnBrk="1" fontAlgn="auto" hangingPunct="1">
              <a:spcAft>
                <a:spcPts val="0"/>
              </a:spcAft>
              <a:defRPr/>
            </a:pPr>
            <a:r>
              <a:rPr lang="en-US" sz="4848" dirty="0"/>
              <a:t>Conclusions</a:t>
            </a:r>
          </a:p>
        </p:txBody>
      </p:sp>
      <p:sp>
        <p:nvSpPr>
          <p:cNvPr id="3" name="Content Placeholder 2">
            <a:extLst>
              <a:ext uri="{FF2B5EF4-FFF2-40B4-BE49-F238E27FC236}">
                <a16:creationId xmlns:a16="http://schemas.microsoft.com/office/drawing/2014/main" id="{E436570C-5A9D-4A2D-80AA-780DA88A16D5}"/>
              </a:ext>
            </a:extLst>
          </p:cNvPr>
          <p:cNvSpPr>
            <a:spLocks noGrp="1"/>
          </p:cNvSpPr>
          <p:nvPr>
            <p:ph idx="1"/>
          </p:nvPr>
        </p:nvSpPr>
        <p:spPr/>
        <p:txBody>
          <a:bodyPr rtlCol="0">
            <a:normAutofit/>
          </a:bodyPr>
          <a:lstStyle/>
          <a:p>
            <a:pPr marL="251894" indent="-251894" defTabSz="1007577" eaLnBrk="1" fontAlgn="auto" hangingPunct="1">
              <a:spcBef>
                <a:spcPts val="1102"/>
              </a:spcBef>
              <a:spcAft>
                <a:spcPts val="0"/>
              </a:spcAft>
              <a:defRPr/>
            </a:pPr>
            <a:r>
              <a:rPr lang="en-US" sz="3085" dirty="0"/>
              <a:t>What was new to you?</a:t>
            </a:r>
          </a:p>
          <a:p>
            <a:pPr marL="251894" indent="-251894" defTabSz="1007577" eaLnBrk="1" fontAlgn="auto" hangingPunct="1">
              <a:spcBef>
                <a:spcPts val="1102"/>
              </a:spcBef>
              <a:spcAft>
                <a:spcPts val="0"/>
              </a:spcAft>
              <a:defRPr/>
            </a:pPr>
            <a:endParaRPr lang="en-US" sz="3085" dirty="0"/>
          </a:p>
          <a:p>
            <a:pPr marL="251894" indent="-251894" defTabSz="1007577" eaLnBrk="1" fontAlgn="auto" hangingPunct="1">
              <a:spcBef>
                <a:spcPts val="1102"/>
              </a:spcBef>
              <a:spcAft>
                <a:spcPts val="0"/>
              </a:spcAft>
              <a:defRPr/>
            </a:pPr>
            <a:r>
              <a:rPr lang="en-US" sz="3085" dirty="0"/>
              <a:t>How </a:t>
            </a:r>
            <a:r>
              <a:rPr lang="en-US" sz="3085" dirty="0" smtClean="0"/>
              <a:t>are Native Americans </a:t>
            </a:r>
            <a:r>
              <a:rPr lang="en-US" sz="3085" dirty="0"/>
              <a:t>living today?</a:t>
            </a:r>
          </a:p>
          <a:p>
            <a:pPr marL="251894" indent="-251894" defTabSz="1007577" eaLnBrk="1" fontAlgn="auto" hangingPunct="1">
              <a:spcBef>
                <a:spcPts val="1102"/>
              </a:spcBef>
              <a:spcAft>
                <a:spcPts val="0"/>
              </a:spcAft>
              <a:defRPr/>
            </a:pPr>
            <a:endParaRPr lang="en-US" sz="3085" dirty="0"/>
          </a:p>
          <a:p>
            <a:pPr marL="251894" indent="-251894" defTabSz="1007577" eaLnBrk="1" fontAlgn="auto" hangingPunct="1">
              <a:spcBef>
                <a:spcPts val="1102"/>
              </a:spcBef>
              <a:spcAft>
                <a:spcPts val="0"/>
              </a:spcAft>
              <a:defRPr/>
            </a:pPr>
            <a:r>
              <a:rPr lang="en-US" sz="3085" dirty="0"/>
              <a:t>What would you like to know more about?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Let’s Practice		</a:t>
            </a:r>
          </a:p>
        </p:txBody>
      </p:sp>
      <p:sp>
        <p:nvSpPr>
          <p:cNvPr id="3" name="Content Placeholder 2"/>
          <p:cNvSpPr>
            <a:spLocks noGrp="1"/>
          </p:cNvSpPr>
          <p:nvPr>
            <p:ph idx="1"/>
          </p:nvPr>
        </p:nvSpPr>
        <p:spPr/>
        <p:txBody>
          <a:bodyPr/>
          <a:lstStyle/>
          <a:p>
            <a:pPr marL="0" indent="0" algn="ctr">
              <a:buFont typeface="Arial" panose="020B0604020202020204" pitchFamily="34" charset="0"/>
              <a:buNone/>
              <a:defRPr/>
            </a:pPr>
            <a:r>
              <a:rPr lang="en-US" dirty="0" smtClean="0"/>
              <a:t>“Hello”</a:t>
            </a:r>
          </a:p>
          <a:p>
            <a:pPr marL="0" indent="0">
              <a:buFont typeface="Arial" panose="020B0604020202020204" pitchFamily="34" charset="0"/>
              <a:buNone/>
              <a:defRPr/>
            </a:pPr>
            <a:endParaRPr lang="en-US" dirty="0"/>
          </a:p>
          <a:p>
            <a:pPr>
              <a:defRPr/>
            </a:pPr>
            <a:r>
              <a:rPr lang="en-US" dirty="0" smtClean="0"/>
              <a:t>In </a:t>
            </a:r>
            <a:r>
              <a:rPr lang="en-US" dirty="0" err="1" smtClean="0"/>
              <a:t>Miluk</a:t>
            </a:r>
            <a:r>
              <a:rPr lang="en-US" dirty="0" smtClean="0"/>
              <a:t>: “Dai”</a:t>
            </a:r>
          </a:p>
          <a:p>
            <a:pPr lvl="1">
              <a:defRPr/>
            </a:pPr>
            <a:r>
              <a:rPr lang="en-US" dirty="0" smtClean="0"/>
              <a:t>Sounds like – DIE</a:t>
            </a:r>
          </a:p>
          <a:p>
            <a:pPr lvl="1">
              <a:defRPr/>
            </a:pPr>
            <a:endParaRPr lang="en-US" dirty="0" smtClean="0"/>
          </a:p>
          <a:p>
            <a:pPr>
              <a:defRPr/>
            </a:pPr>
            <a:r>
              <a:rPr lang="en-US" dirty="0" smtClean="0"/>
              <a:t>In Athabaskan: “</a:t>
            </a:r>
            <a:r>
              <a:rPr lang="en-US" dirty="0" err="1" smtClean="0"/>
              <a:t>Jala</a:t>
            </a:r>
            <a:r>
              <a:rPr lang="en-US" dirty="0" smtClean="0"/>
              <a:t>”</a:t>
            </a:r>
          </a:p>
          <a:p>
            <a:pPr lvl="1">
              <a:defRPr/>
            </a:pPr>
            <a:r>
              <a:rPr lang="en-US" dirty="0" smtClean="0"/>
              <a:t>Sounds like – JALA</a:t>
            </a:r>
          </a:p>
          <a:p>
            <a:pPr>
              <a:defRPr/>
            </a:pPr>
            <a:endParaRPr lang="en-US" dirty="0"/>
          </a:p>
          <a:p>
            <a:pPr>
              <a:defRPr/>
            </a:pP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0549"/>
            <a:ext cx="10075862" cy="6401749"/>
          </a:xfrm>
          <a:prstGeom prst="rect">
            <a:avLst/>
          </a:prstGeom>
        </p:spPr>
      </p:pic>
    </p:spTree>
    <p:extLst>
      <p:ext uri="{BB962C8B-B14F-4D97-AF65-F5344CB8AC3E}">
        <p14:creationId xmlns:p14="http://schemas.microsoft.com/office/powerpoint/2010/main" val="31873721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28625"/>
            <a:ext cx="10075863" cy="668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8331" y="2333625"/>
            <a:ext cx="8564484" cy="2632992"/>
          </a:xfrm>
        </p:spPr>
        <p:txBody>
          <a:bodyPr/>
          <a:lstStyle/>
          <a:p>
            <a:r>
              <a:rPr lang="en-US" sz="5000" dirty="0" smtClean="0"/>
              <a:t>What is a Federally Recognized Tribe?</a:t>
            </a:r>
            <a:br>
              <a:rPr lang="en-US" sz="5000" dirty="0" smtClean="0"/>
            </a:br>
            <a:r>
              <a:rPr lang="en-US" sz="5000" dirty="0" smtClean="0"/>
              <a:t/>
            </a:r>
            <a:br>
              <a:rPr lang="en-US" sz="5000" dirty="0" smtClean="0"/>
            </a:br>
            <a:r>
              <a:rPr lang="en-US" sz="5000" dirty="0" smtClean="0"/>
              <a:t>What do you think it means to be a Confederated Tribe?</a:t>
            </a:r>
            <a:endParaRPr lang="en-US" sz="5000" dirty="0"/>
          </a:p>
        </p:txBody>
      </p:sp>
    </p:spTree>
    <p:extLst>
      <p:ext uri="{BB962C8B-B14F-4D97-AF65-F5344CB8AC3E}">
        <p14:creationId xmlns:p14="http://schemas.microsoft.com/office/powerpoint/2010/main" val="3599282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538" y="1273175"/>
            <a:ext cx="494665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1"/>
          <p:cNvGrpSpPr>
            <a:grpSpLocks/>
          </p:cNvGrpSpPr>
          <p:nvPr/>
        </p:nvGrpSpPr>
        <p:grpSpPr bwMode="auto">
          <a:xfrm>
            <a:off x="0" y="504825"/>
            <a:ext cx="10075863" cy="6537325"/>
            <a:chOff x="0" y="510091"/>
            <a:chExt cx="10058400" cy="6531327"/>
          </a:xfrm>
        </p:grpSpPr>
        <p:pic>
          <p:nvPicPr>
            <p:cNvPr id="153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10091"/>
              <a:ext cx="10058400" cy="653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131" y="50768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4" descr="Burns Paiute Flag available to buy - Flagsok.com"/>
          <p:cNvPicPr>
            <a:picLocks noChangeAspect="1" noChangeArrowheads="1"/>
          </p:cNvPicPr>
          <p:nvPr/>
        </p:nvPicPr>
        <p:blipFill>
          <a:blip r:embed="rId2">
            <a:extLst>
              <a:ext uri="{28A0092B-C50C-407E-A947-70E740481C1C}">
                <a14:useLocalDpi xmlns:a14="http://schemas.microsoft.com/office/drawing/2010/main" val="0"/>
              </a:ext>
            </a:extLst>
          </a:blip>
          <a:srcRect l="908" t="1521" r="908" b="9155"/>
          <a:stretch>
            <a:fillRect/>
          </a:stretch>
        </p:blipFill>
        <p:spPr bwMode="auto">
          <a:xfrm>
            <a:off x="669925" y="1419225"/>
            <a:ext cx="878681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1"/>
          <p:cNvGrpSpPr>
            <a:grpSpLocks/>
          </p:cNvGrpSpPr>
          <p:nvPr/>
        </p:nvGrpSpPr>
        <p:grpSpPr bwMode="auto">
          <a:xfrm>
            <a:off x="0" y="428625"/>
            <a:ext cx="10075863" cy="6613525"/>
            <a:chOff x="0" y="510091"/>
            <a:chExt cx="10058400" cy="6531327"/>
          </a:xfrm>
        </p:grpSpPr>
        <p:grpSp>
          <p:nvGrpSpPr>
            <p:cNvPr id="18435" name="Group 5"/>
            <p:cNvGrpSpPr>
              <a:grpSpLocks/>
            </p:cNvGrpSpPr>
            <p:nvPr/>
          </p:nvGrpSpPr>
          <p:grpSpPr bwMode="auto">
            <a:xfrm>
              <a:off x="0" y="510091"/>
              <a:ext cx="10058400" cy="6531327"/>
              <a:chOff x="0" y="510091"/>
              <a:chExt cx="10058400" cy="6531327"/>
            </a:xfrm>
          </p:grpSpPr>
          <p:pic>
            <p:nvPicPr>
              <p:cNvPr id="1843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10091"/>
                <a:ext cx="10058400" cy="653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131" y="50768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36" name="Picture 4" descr="Burns Paiute Flag available to buy - Flagsok.com"/>
            <p:cNvPicPr>
              <a:picLocks noChangeAspect="1" noChangeArrowheads="1"/>
            </p:cNvPicPr>
            <p:nvPr/>
          </p:nvPicPr>
          <p:blipFill>
            <a:blip r:embed="rId5">
              <a:extLst>
                <a:ext uri="{28A0092B-C50C-407E-A947-70E740481C1C}">
                  <a14:useLocalDpi xmlns:a14="http://schemas.microsoft.com/office/drawing/2010/main" val="0"/>
                </a:ext>
              </a:extLst>
            </a:blip>
            <a:srcRect l="908" t="1521" r="908" b="9155"/>
            <a:stretch>
              <a:fillRect/>
            </a:stretch>
          </p:blipFill>
          <p:spPr bwMode="auto">
            <a:xfrm>
              <a:off x="6333331" y="45434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l="1711" t="798" r="1711"/>
          <a:stretch>
            <a:fillRect/>
          </a:stretch>
        </p:blipFill>
        <p:spPr bwMode="auto">
          <a:xfrm>
            <a:off x="2433638" y="1136650"/>
            <a:ext cx="51943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5000" dirty="0" smtClean="0"/>
              <a:t>Which federally recognized Native American tribes have offices in Coos County today? </a:t>
            </a:r>
            <a:endParaRPr lang="en-US" sz="5000" dirty="0"/>
          </a:p>
        </p:txBody>
      </p:sp>
      <p:sp>
        <p:nvSpPr>
          <p:cNvPr id="5" name="Subtitle 4"/>
          <p:cNvSpPr>
            <a:spLocks noGrp="1"/>
          </p:cNvSpPr>
          <p:nvPr>
            <p:ph type="subTitle" idx="1"/>
          </p:nvPr>
        </p:nvSpPr>
        <p:spPr>
          <a:xfrm>
            <a:off x="1259483" y="5076825"/>
            <a:ext cx="7556897" cy="1825938"/>
          </a:xfrm>
        </p:spPr>
        <p:txBody>
          <a:bodyPr/>
          <a:lstStyle/>
          <a:p>
            <a:r>
              <a:rPr lang="en-US" dirty="0" smtClean="0"/>
              <a:t>Hint: there are two</a:t>
            </a:r>
            <a:endParaRPr lang="en-US" dirty="0"/>
          </a:p>
        </p:txBody>
      </p:sp>
    </p:spTree>
    <p:extLst>
      <p:ext uri="{BB962C8B-B14F-4D97-AF65-F5344CB8AC3E}">
        <p14:creationId xmlns:p14="http://schemas.microsoft.com/office/powerpoint/2010/main" val="33280388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1"/>
          <p:cNvGrpSpPr>
            <a:grpSpLocks/>
          </p:cNvGrpSpPr>
          <p:nvPr/>
        </p:nvGrpSpPr>
        <p:grpSpPr bwMode="auto">
          <a:xfrm>
            <a:off x="0" y="428625"/>
            <a:ext cx="10075863" cy="6613525"/>
            <a:chOff x="0" y="510091"/>
            <a:chExt cx="10058400" cy="6531327"/>
          </a:xfrm>
        </p:grpSpPr>
        <p:grpSp>
          <p:nvGrpSpPr>
            <p:cNvPr id="21507" name="Group 6"/>
            <p:cNvGrpSpPr>
              <a:grpSpLocks/>
            </p:cNvGrpSpPr>
            <p:nvPr/>
          </p:nvGrpSpPr>
          <p:grpSpPr bwMode="auto">
            <a:xfrm>
              <a:off x="0" y="510091"/>
              <a:ext cx="10058400" cy="6531327"/>
              <a:chOff x="0" y="510091"/>
              <a:chExt cx="10058400" cy="6531327"/>
            </a:xfrm>
          </p:grpSpPr>
          <p:grpSp>
            <p:nvGrpSpPr>
              <p:cNvPr id="21509" name="Group 7"/>
              <p:cNvGrpSpPr>
                <a:grpSpLocks/>
              </p:cNvGrpSpPr>
              <p:nvPr/>
            </p:nvGrpSpPr>
            <p:grpSpPr bwMode="auto">
              <a:xfrm>
                <a:off x="0" y="510091"/>
                <a:ext cx="10058400" cy="6531327"/>
                <a:chOff x="0" y="510091"/>
                <a:chExt cx="10058400" cy="6531327"/>
              </a:xfrm>
            </p:grpSpPr>
            <p:pic>
              <p:nvPicPr>
                <p:cNvPr id="2151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10091"/>
                  <a:ext cx="10058400" cy="653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131" y="50768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10" name="Picture 4" descr="Burns Paiute Flag available to buy - Flagsok.com"/>
              <p:cNvPicPr>
                <a:picLocks noChangeAspect="1" noChangeArrowheads="1"/>
              </p:cNvPicPr>
              <p:nvPr/>
            </p:nvPicPr>
            <p:blipFill>
              <a:blip r:embed="rId4">
                <a:extLst>
                  <a:ext uri="{28A0092B-C50C-407E-A947-70E740481C1C}">
                    <a14:useLocalDpi xmlns:a14="http://schemas.microsoft.com/office/drawing/2010/main" val="0"/>
                  </a:ext>
                </a:extLst>
              </a:blip>
              <a:srcRect l="908" t="1521" r="908" b="9155"/>
              <a:stretch>
                <a:fillRect/>
              </a:stretch>
            </p:blipFill>
            <p:spPr bwMode="auto">
              <a:xfrm>
                <a:off x="6333331" y="45434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08" name="Picture 1"/>
            <p:cNvPicPr>
              <a:picLocks noChangeAspect="1" noChangeArrowheads="1"/>
            </p:cNvPicPr>
            <p:nvPr/>
          </p:nvPicPr>
          <p:blipFill>
            <a:blip r:embed="rId5">
              <a:extLst>
                <a:ext uri="{28A0092B-C50C-407E-A947-70E740481C1C}">
                  <a14:useLocalDpi xmlns:a14="http://schemas.microsoft.com/office/drawing/2010/main" val="0"/>
                </a:ext>
              </a:extLst>
            </a:blip>
            <a:srcRect l="1711" t="798" r="1711"/>
            <a:stretch>
              <a:fillRect/>
            </a:stretch>
          </p:blipFill>
          <p:spPr bwMode="auto">
            <a:xfrm>
              <a:off x="3666331" y="5762625"/>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6" descr="Confederated Tribes of Umatilla Indian Reservation | Sitka Technology Gr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038" y="1647825"/>
            <a:ext cx="64135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1"/>
          <p:cNvGrpSpPr>
            <a:grpSpLocks/>
          </p:cNvGrpSpPr>
          <p:nvPr/>
        </p:nvGrpSpPr>
        <p:grpSpPr bwMode="auto">
          <a:xfrm>
            <a:off x="0" y="428625"/>
            <a:ext cx="10075863" cy="6613525"/>
            <a:chOff x="0" y="510091"/>
            <a:chExt cx="10058400" cy="6531327"/>
          </a:xfrm>
        </p:grpSpPr>
        <p:grpSp>
          <p:nvGrpSpPr>
            <p:cNvPr id="23555" name="Group 6"/>
            <p:cNvGrpSpPr>
              <a:grpSpLocks/>
            </p:cNvGrpSpPr>
            <p:nvPr/>
          </p:nvGrpSpPr>
          <p:grpSpPr bwMode="auto">
            <a:xfrm>
              <a:off x="0" y="510091"/>
              <a:ext cx="10058400" cy="6531327"/>
              <a:chOff x="0" y="510091"/>
              <a:chExt cx="10058400" cy="6531327"/>
            </a:xfrm>
          </p:grpSpPr>
          <p:grpSp>
            <p:nvGrpSpPr>
              <p:cNvPr id="23557" name="Group 7"/>
              <p:cNvGrpSpPr>
                <a:grpSpLocks/>
              </p:cNvGrpSpPr>
              <p:nvPr/>
            </p:nvGrpSpPr>
            <p:grpSpPr bwMode="auto">
              <a:xfrm>
                <a:off x="0" y="510091"/>
                <a:ext cx="10058400" cy="6531327"/>
                <a:chOff x="0" y="510091"/>
                <a:chExt cx="10058400" cy="6531327"/>
              </a:xfrm>
            </p:grpSpPr>
            <p:grpSp>
              <p:nvGrpSpPr>
                <p:cNvPr id="23559" name="Group 9"/>
                <p:cNvGrpSpPr>
                  <a:grpSpLocks/>
                </p:cNvGrpSpPr>
                <p:nvPr/>
              </p:nvGrpSpPr>
              <p:grpSpPr bwMode="auto">
                <a:xfrm>
                  <a:off x="0" y="510091"/>
                  <a:ext cx="10058400" cy="6531327"/>
                  <a:chOff x="0" y="510091"/>
                  <a:chExt cx="10058400" cy="6531327"/>
                </a:xfrm>
              </p:grpSpPr>
              <p:pic>
                <p:nvPicPr>
                  <p:cNvPr id="23561"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10091"/>
                    <a:ext cx="10058400" cy="653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131" y="50768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60" name="Picture 4" descr="Burns Paiute Flag available to buy - Flagsok.com"/>
                <p:cNvPicPr>
                  <a:picLocks noChangeAspect="1" noChangeArrowheads="1"/>
                </p:cNvPicPr>
                <p:nvPr/>
              </p:nvPicPr>
              <p:blipFill>
                <a:blip r:embed="rId4">
                  <a:extLst>
                    <a:ext uri="{28A0092B-C50C-407E-A947-70E740481C1C}">
                      <a14:useLocalDpi xmlns:a14="http://schemas.microsoft.com/office/drawing/2010/main" val="0"/>
                    </a:ext>
                  </a:extLst>
                </a:blip>
                <a:srcRect l="908" t="1521" r="908" b="9155"/>
                <a:stretch>
                  <a:fillRect/>
                </a:stretch>
              </p:blipFill>
              <p:spPr bwMode="auto">
                <a:xfrm>
                  <a:off x="6333331" y="45434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8" name="Picture 1"/>
              <p:cNvPicPr>
                <a:picLocks noChangeAspect="1" noChangeArrowheads="1"/>
              </p:cNvPicPr>
              <p:nvPr/>
            </p:nvPicPr>
            <p:blipFill>
              <a:blip r:embed="rId5">
                <a:extLst>
                  <a:ext uri="{28A0092B-C50C-407E-A947-70E740481C1C}">
                    <a14:useLocalDpi xmlns:a14="http://schemas.microsoft.com/office/drawing/2010/main" val="0"/>
                  </a:ext>
                </a:extLst>
              </a:blip>
              <a:srcRect l="1711" t="798" r="1711"/>
              <a:stretch>
                <a:fillRect/>
              </a:stretch>
            </p:blipFill>
            <p:spPr bwMode="auto">
              <a:xfrm>
                <a:off x="3666331" y="5762625"/>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23556" name="Picture 6" descr="Confederated Tribes of Umatilla Indian Reservation | Sitka Technology Gro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5131" y="1876425"/>
              <a:ext cx="687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4" descr="Ancestral Remains Return After A Century Abr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75" y="1457325"/>
            <a:ext cx="6583363"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
          <p:cNvGrpSpPr>
            <a:grpSpLocks/>
          </p:cNvGrpSpPr>
          <p:nvPr/>
        </p:nvGrpSpPr>
        <p:grpSpPr bwMode="auto">
          <a:xfrm>
            <a:off x="0" y="428625"/>
            <a:ext cx="10075863" cy="6613525"/>
            <a:chOff x="0" y="510091"/>
            <a:chExt cx="10058400" cy="6531327"/>
          </a:xfrm>
        </p:grpSpPr>
        <p:grpSp>
          <p:nvGrpSpPr>
            <p:cNvPr id="25603" name="Group 7"/>
            <p:cNvGrpSpPr>
              <a:grpSpLocks/>
            </p:cNvGrpSpPr>
            <p:nvPr/>
          </p:nvGrpSpPr>
          <p:grpSpPr bwMode="auto">
            <a:xfrm>
              <a:off x="0" y="510091"/>
              <a:ext cx="10058400" cy="6531327"/>
              <a:chOff x="0" y="510091"/>
              <a:chExt cx="10058400" cy="6531327"/>
            </a:xfrm>
          </p:grpSpPr>
          <p:grpSp>
            <p:nvGrpSpPr>
              <p:cNvPr id="25605" name="Group 8"/>
              <p:cNvGrpSpPr>
                <a:grpSpLocks/>
              </p:cNvGrpSpPr>
              <p:nvPr/>
            </p:nvGrpSpPr>
            <p:grpSpPr bwMode="auto">
              <a:xfrm>
                <a:off x="0" y="510091"/>
                <a:ext cx="10058400" cy="6531327"/>
                <a:chOff x="0" y="510091"/>
                <a:chExt cx="10058400" cy="6531327"/>
              </a:xfrm>
            </p:grpSpPr>
            <p:grpSp>
              <p:nvGrpSpPr>
                <p:cNvPr id="25607" name="Group 10"/>
                <p:cNvGrpSpPr>
                  <a:grpSpLocks/>
                </p:cNvGrpSpPr>
                <p:nvPr/>
              </p:nvGrpSpPr>
              <p:grpSpPr bwMode="auto">
                <a:xfrm>
                  <a:off x="0" y="510091"/>
                  <a:ext cx="10058400" cy="6531327"/>
                  <a:chOff x="0" y="510091"/>
                  <a:chExt cx="10058400" cy="6531327"/>
                </a:xfrm>
              </p:grpSpPr>
              <p:grpSp>
                <p:nvGrpSpPr>
                  <p:cNvPr id="25609" name="Group 12"/>
                  <p:cNvGrpSpPr>
                    <a:grpSpLocks/>
                  </p:cNvGrpSpPr>
                  <p:nvPr/>
                </p:nvGrpSpPr>
                <p:grpSpPr bwMode="auto">
                  <a:xfrm>
                    <a:off x="0" y="510091"/>
                    <a:ext cx="10058400" cy="6531327"/>
                    <a:chOff x="0" y="510091"/>
                    <a:chExt cx="10058400" cy="6531327"/>
                  </a:xfrm>
                </p:grpSpPr>
                <p:pic>
                  <p:nvPicPr>
                    <p:cNvPr id="25611"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10091"/>
                      <a:ext cx="10058400" cy="653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131" y="50768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10" name="Picture 4" descr="Burns Paiute Flag available to buy - Flagsok.com"/>
                  <p:cNvPicPr>
                    <a:picLocks noChangeAspect="1" noChangeArrowheads="1"/>
                  </p:cNvPicPr>
                  <p:nvPr/>
                </p:nvPicPr>
                <p:blipFill>
                  <a:blip r:embed="rId4">
                    <a:extLst>
                      <a:ext uri="{28A0092B-C50C-407E-A947-70E740481C1C}">
                        <a14:useLocalDpi xmlns:a14="http://schemas.microsoft.com/office/drawing/2010/main" val="0"/>
                      </a:ext>
                    </a:extLst>
                  </a:blip>
                  <a:srcRect l="908" t="1521" r="908" b="9155"/>
                  <a:stretch>
                    <a:fillRect/>
                  </a:stretch>
                </p:blipFill>
                <p:spPr bwMode="auto">
                  <a:xfrm>
                    <a:off x="6333331" y="45434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08" name="Picture 1"/>
                <p:cNvPicPr>
                  <a:picLocks noChangeAspect="1" noChangeArrowheads="1"/>
                </p:cNvPicPr>
                <p:nvPr/>
              </p:nvPicPr>
              <p:blipFill>
                <a:blip r:embed="rId5">
                  <a:extLst>
                    <a:ext uri="{28A0092B-C50C-407E-A947-70E740481C1C}">
                      <a14:useLocalDpi xmlns:a14="http://schemas.microsoft.com/office/drawing/2010/main" val="0"/>
                    </a:ext>
                  </a:extLst>
                </a:blip>
                <a:srcRect l="1711" t="798" r="1711"/>
                <a:stretch>
                  <a:fillRect/>
                </a:stretch>
              </p:blipFill>
              <p:spPr bwMode="auto">
                <a:xfrm>
                  <a:off x="3666331" y="5762625"/>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25606" name="Picture 6" descr="Confederated Tribes of Umatilla Indian Reservation | Sitka Technology Gro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5131" y="1876425"/>
                <a:ext cx="687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04" name="Picture 4" descr="Ancestral Remains Return After A Century Abro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8587" y="3316967"/>
              <a:ext cx="65563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938" y="657225"/>
            <a:ext cx="4572000" cy="626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28625"/>
            <a:ext cx="10075863" cy="6613525"/>
            <a:chOff x="0" y="428625"/>
            <a:chExt cx="10075863" cy="6613525"/>
          </a:xfrm>
        </p:grpSpPr>
        <p:grpSp>
          <p:nvGrpSpPr>
            <p:cNvPr id="27653" name="Group 9"/>
            <p:cNvGrpSpPr>
              <a:grpSpLocks/>
            </p:cNvGrpSpPr>
            <p:nvPr/>
          </p:nvGrpSpPr>
          <p:grpSpPr bwMode="auto">
            <a:xfrm>
              <a:off x="0" y="428625"/>
              <a:ext cx="10075863" cy="6613525"/>
              <a:chOff x="0" y="510091"/>
              <a:chExt cx="10058400" cy="6531327"/>
            </a:xfrm>
          </p:grpSpPr>
          <p:grpSp>
            <p:nvGrpSpPr>
              <p:cNvPr id="27655" name="Group 11"/>
              <p:cNvGrpSpPr>
                <a:grpSpLocks/>
              </p:cNvGrpSpPr>
              <p:nvPr/>
            </p:nvGrpSpPr>
            <p:grpSpPr bwMode="auto">
              <a:xfrm>
                <a:off x="0" y="510091"/>
                <a:ext cx="10058400" cy="6531327"/>
                <a:chOff x="0" y="510091"/>
                <a:chExt cx="10058400" cy="6531327"/>
              </a:xfrm>
            </p:grpSpPr>
            <p:grpSp>
              <p:nvGrpSpPr>
                <p:cNvPr id="27657" name="Group 13"/>
                <p:cNvGrpSpPr>
                  <a:grpSpLocks/>
                </p:cNvGrpSpPr>
                <p:nvPr/>
              </p:nvGrpSpPr>
              <p:grpSpPr bwMode="auto">
                <a:xfrm>
                  <a:off x="0" y="510091"/>
                  <a:ext cx="10058400" cy="6531327"/>
                  <a:chOff x="0" y="510091"/>
                  <a:chExt cx="10058400" cy="6531327"/>
                </a:xfrm>
              </p:grpSpPr>
              <p:grpSp>
                <p:nvGrpSpPr>
                  <p:cNvPr id="27659" name="Group 15"/>
                  <p:cNvGrpSpPr>
                    <a:grpSpLocks/>
                  </p:cNvGrpSpPr>
                  <p:nvPr/>
                </p:nvGrpSpPr>
                <p:grpSpPr bwMode="auto">
                  <a:xfrm>
                    <a:off x="0" y="510091"/>
                    <a:ext cx="10058400" cy="6531327"/>
                    <a:chOff x="0" y="510091"/>
                    <a:chExt cx="10058400" cy="6531327"/>
                  </a:xfrm>
                </p:grpSpPr>
                <p:pic>
                  <p:nvPicPr>
                    <p:cNvPr id="27661" name="Picture 1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10091"/>
                      <a:ext cx="10058400" cy="653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131" y="50768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60" name="Picture 4" descr="Burns Paiute Flag available to buy - Flagsok.com"/>
                  <p:cNvPicPr>
                    <a:picLocks noChangeAspect="1" noChangeArrowheads="1"/>
                  </p:cNvPicPr>
                  <p:nvPr/>
                </p:nvPicPr>
                <p:blipFill>
                  <a:blip r:embed="rId4">
                    <a:extLst>
                      <a:ext uri="{28A0092B-C50C-407E-A947-70E740481C1C}">
                        <a14:useLocalDpi xmlns:a14="http://schemas.microsoft.com/office/drawing/2010/main" val="0"/>
                      </a:ext>
                    </a:extLst>
                  </a:blip>
                  <a:srcRect l="908" t="1521" r="908" b="9155"/>
                  <a:stretch>
                    <a:fillRect/>
                  </a:stretch>
                </p:blipFill>
                <p:spPr bwMode="auto">
                  <a:xfrm>
                    <a:off x="6333331" y="45434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58" name="Picture 1"/>
                <p:cNvPicPr>
                  <a:picLocks noChangeAspect="1" noChangeArrowheads="1"/>
                </p:cNvPicPr>
                <p:nvPr/>
              </p:nvPicPr>
              <p:blipFill>
                <a:blip r:embed="rId5">
                  <a:extLst>
                    <a:ext uri="{28A0092B-C50C-407E-A947-70E740481C1C}">
                      <a14:useLocalDpi xmlns:a14="http://schemas.microsoft.com/office/drawing/2010/main" val="0"/>
                    </a:ext>
                  </a:extLst>
                </a:blip>
                <a:srcRect l="1711" t="798" r="1711"/>
                <a:stretch>
                  <a:fillRect/>
                </a:stretch>
              </p:blipFill>
              <p:spPr bwMode="auto">
                <a:xfrm>
                  <a:off x="3666331" y="5762625"/>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27656" name="Picture 6" descr="Confederated Tribes of Umatilla Indian Reservation | Sitka Technology Gro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5131" y="1876425"/>
                <a:ext cx="687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54" name="Picture 4" descr="Ancestral Remains Return After A Century Abro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5423" y="3270829"/>
              <a:ext cx="656775" cy="46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5131" y="4086225"/>
              <a:ext cx="416647" cy="575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4" descr="Talent Maker City COVID-19 — Talent Maker 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938" y="1266825"/>
            <a:ext cx="47244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428625"/>
            <a:ext cx="10075863" cy="6613525"/>
            <a:chOff x="-1" y="428625"/>
            <a:chExt cx="10075863" cy="6612793"/>
          </a:xfrm>
        </p:grpSpPr>
        <p:grpSp>
          <p:nvGrpSpPr>
            <p:cNvPr id="29699" name="Group 10"/>
            <p:cNvGrpSpPr>
              <a:grpSpLocks/>
            </p:cNvGrpSpPr>
            <p:nvPr/>
          </p:nvGrpSpPr>
          <p:grpSpPr bwMode="auto">
            <a:xfrm>
              <a:off x="-1" y="428625"/>
              <a:ext cx="10075863" cy="6612793"/>
              <a:chOff x="0" y="510091"/>
              <a:chExt cx="10058400" cy="6531327"/>
            </a:xfrm>
          </p:grpSpPr>
          <p:grpSp>
            <p:nvGrpSpPr>
              <p:cNvPr id="29702" name="Group 12"/>
              <p:cNvGrpSpPr>
                <a:grpSpLocks/>
              </p:cNvGrpSpPr>
              <p:nvPr/>
            </p:nvGrpSpPr>
            <p:grpSpPr bwMode="auto">
              <a:xfrm>
                <a:off x="0" y="510091"/>
                <a:ext cx="10058400" cy="6531327"/>
                <a:chOff x="0" y="510091"/>
                <a:chExt cx="10058400" cy="6531327"/>
              </a:xfrm>
            </p:grpSpPr>
            <p:grpSp>
              <p:nvGrpSpPr>
                <p:cNvPr id="29704" name="Group 14"/>
                <p:cNvGrpSpPr>
                  <a:grpSpLocks/>
                </p:cNvGrpSpPr>
                <p:nvPr/>
              </p:nvGrpSpPr>
              <p:grpSpPr bwMode="auto">
                <a:xfrm>
                  <a:off x="0" y="510091"/>
                  <a:ext cx="10058400" cy="6531327"/>
                  <a:chOff x="0" y="510091"/>
                  <a:chExt cx="10058400" cy="6531327"/>
                </a:xfrm>
              </p:grpSpPr>
              <p:grpSp>
                <p:nvGrpSpPr>
                  <p:cNvPr id="29706" name="Group 16"/>
                  <p:cNvGrpSpPr>
                    <a:grpSpLocks/>
                  </p:cNvGrpSpPr>
                  <p:nvPr/>
                </p:nvGrpSpPr>
                <p:grpSpPr bwMode="auto">
                  <a:xfrm>
                    <a:off x="0" y="510091"/>
                    <a:ext cx="10058400" cy="6531327"/>
                    <a:chOff x="0" y="510091"/>
                    <a:chExt cx="10058400" cy="6531327"/>
                  </a:xfrm>
                </p:grpSpPr>
                <p:grpSp>
                  <p:nvGrpSpPr>
                    <p:cNvPr id="29708" name="Group 18"/>
                    <p:cNvGrpSpPr>
                      <a:grpSpLocks/>
                    </p:cNvGrpSpPr>
                    <p:nvPr/>
                  </p:nvGrpSpPr>
                  <p:grpSpPr bwMode="auto">
                    <a:xfrm>
                      <a:off x="0" y="510091"/>
                      <a:ext cx="10058400" cy="6531327"/>
                      <a:chOff x="0" y="510091"/>
                      <a:chExt cx="10058400" cy="6531327"/>
                    </a:xfrm>
                  </p:grpSpPr>
                  <p:pic>
                    <p:nvPicPr>
                      <p:cNvPr id="29710" name="Picture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10091"/>
                        <a:ext cx="10058400" cy="653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131" y="50768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09" name="Picture 4" descr="Burns Paiute Flag available to buy - Flagsok.com"/>
                    <p:cNvPicPr>
                      <a:picLocks noChangeAspect="1" noChangeArrowheads="1"/>
                    </p:cNvPicPr>
                    <p:nvPr/>
                  </p:nvPicPr>
                  <p:blipFill>
                    <a:blip r:embed="rId4">
                      <a:extLst>
                        <a:ext uri="{28A0092B-C50C-407E-A947-70E740481C1C}">
                          <a14:useLocalDpi xmlns:a14="http://schemas.microsoft.com/office/drawing/2010/main" val="0"/>
                        </a:ext>
                      </a:extLst>
                    </a:blip>
                    <a:srcRect l="908" t="1521" r="908" b="9155"/>
                    <a:stretch>
                      <a:fillRect/>
                    </a:stretch>
                  </p:blipFill>
                  <p:spPr bwMode="auto">
                    <a:xfrm>
                      <a:off x="6333331" y="45434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07" name="Picture 1"/>
                  <p:cNvPicPr>
                    <a:picLocks noChangeAspect="1" noChangeArrowheads="1"/>
                  </p:cNvPicPr>
                  <p:nvPr/>
                </p:nvPicPr>
                <p:blipFill>
                  <a:blip r:embed="rId5">
                    <a:extLst>
                      <a:ext uri="{28A0092B-C50C-407E-A947-70E740481C1C}">
                        <a14:useLocalDpi xmlns:a14="http://schemas.microsoft.com/office/drawing/2010/main" val="0"/>
                      </a:ext>
                    </a:extLst>
                  </a:blip>
                  <a:srcRect l="1711" t="798" r="1711"/>
                  <a:stretch>
                    <a:fillRect/>
                  </a:stretch>
                </p:blipFill>
                <p:spPr bwMode="auto">
                  <a:xfrm>
                    <a:off x="3666331" y="5762625"/>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29705" name="Picture 6" descr="Confederated Tribes of Umatilla Indian Reservation | Sitka Technology Gro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5131" y="1876425"/>
                  <a:ext cx="687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03" name="Picture 4" descr="Ancestral Remains Return After A Century Abro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8587" y="3316967"/>
                <a:ext cx="65563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0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5147" y="4168304"/>
              <a:ext cx="416647" cy="57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Talent Maker City COVID-19 — Talent Maker Ci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94731" y="5176761"/>
              <a:ext cx="54292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descr="nafoaorg | Confederated Tribes of Siletz India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938" y="1038225"/>
            <a:ext cx="476250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you don't look like an ind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75" y="1038225"/>
            <a:ext cx="7986713"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1"/>
          <p:cNvSpPr txBox="1">
            <a:spLocks noChangeArrowheads="1"/>
          </p:cNvSpPr>
          <p:nvPr/>
        </p:nvSpPr>
        <p:spPr bwMode="auto">
          <a:xfrm>
            <a:off x="455817" y="6324600"/>
            <a:ext cx="93404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dirty="0" smtClean="0"/>
              <a:t>Stereotype: </a:t>
            </a:r>
            <a:r>
              <a:rPr lang="en-US" altLang="en-US" sz="2000" dirty="0"/>
              <a:t>a false idea about a whole group of people based on just a little information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1"/>
          <p:cNvGrpSpPr>
            <a:grpSpLocks/>
          </p:cNvGrpSpPr>
          <p:nvPr/>
        </p:nvGrpSpPr>
        <p:grpSpPr bwMode="auto">
          <a:xfrm>
            <a:off x="0" y="428625"/>
            <a:ext cx="10075863" cy="6613525"/>
            <a:chOff x="-1" y="428625"/>
            <a:chExt cx="10075863" cy="6612793"/>
          </a:xfrm>
        </p:grpSpPr>
        <p:grpSp>
          <p:nvGrpSpPr>
            <p:cNvPr id="31747" name="Group 25"/>
            <p:cNvGrpSpPr>
              <a:grpSpLocks/>
            </p:cNvGrpSpPr>
            <p:nvPr/>
          </p:nvGrpSpPr>
          <p:grpSpPr bwMode="auto">
            <a:xfrm>
              <a:off x="-1" y="428625"/>
              <a:ext cx="10075863" cy="6612793"/>
              <a:chOff x="-1" y="428625"/>
              <a:chExt cx="10075863" cy="6612793"/>
            </a:xfrm>
          </p:grpSpPr>
          <p:grpSp>
            <p:nvGrpSpPr>
              <p:cNvPr id="31749" name="Group 26"/>
              <p:cNvGrpSpPr>
                <a:grpSpLocks/>
              </p:cNvGrpSpPr>
              <p:nvPr/>
            </p:nvGrpSpPr>
            <p:grpSpPr bwMode="auto">
              <a:xfrm>
                <a:off x="-1" y="428625"/>
                <a:ext cx="10075863" cy="6612793"/>
                <a:chOff x="0" y="510091"/>
                <a:chExt cx="10058400" cy="6531327"/>
              </a:xfrm>
            </p:grpSpPr>
            <p:grpSp>
              <p:nvGrpSpPr>
                <p:cNvPr id="31752" name="Group 29"/>
                <p:cNvGrpSpPr>
                  <a:grpSpLocks/>
                </p:cNvGrpSpPr>
                <p:nvPr/>
              </p:nvGrpSpPr>
              <p:grpSpPr bwMode="auto">
                <a:xfrm>
                  <a:off x="0" y="510091"/>
                  <a:ext cx="10058400" cy="6531327"/>
                  <a:chOff x="0" y="510091"/>
                  <a:chExt cx="10058400" cy="6531327"/>
                </a:xfrm>
              </p:grpSpPr>
              <p:grpSp>
                <p:nvGrpSpPr>
                  <p:cNvPr id="31754" name="Group 31"/>
                  <p:cNvGrpSpPr>
                    <a:grpSpLocks/>
                  </p:cNvGrpSpPr>
                  <p:nvPr/>
                </p:nvGrpSpPr>
                <p:grpSpPr bwMode="auto">
                  <a:xfrm>
                    <a:off x="0" y="510091"/>
                    <a:ext cx="10058400" cy="6531327"/>
                    <a:chOff x="0" y="510091"/>
                    <a:chExt cx="10058400" cy="6531327"/>
                  </a:xfrm>
                </p:grpSpPr>
                <p:grpSp>
                  <p:nvGrpSpPr>
                    <p:cNvPr id="31756" name="Group 33"/>
                    <p:cNvGrpSpPr>
                      <a:grpSpLocks/>
                    </p:cNvGrpSpPr>
                    <p:nvPr/>
                  </p:nvGrpSpPr>
                  <p:grpSpPr bwMode="auto">
                    <a:xfrm>
                      <a:off x="0" y="510091"/>
                      <a:ext cx="10058400" cy="6531327"/>
                      <a:chOff x="0" y="510091"/>
                      <a:chExt cx="10058400" cy="6531327"/>
                    </a:xfrm>
                  </p:grpSpPr>
                  <p:grpSp>
                    <p:nvGrpSpPr>
                      <p:cNvPr id="31758" name="Group 35"/>
                      <p:cNvGrpSpPr>
                        <a:grpSpLocks/>
                      </p:cNvGrpSpPr>
                      <p:nvPr/>
                    </p:nvGrpSpPr>
                    <p:grpSpPr bwMode="auto">
                      <a:xfrm>
                        <a:off x="0" y="510091"/>
                        <a:ext cx="10058400" cy="6531327"/>
                        <a:chOff x="0" y="510091"/>
                        <a:chExt cx="10058400" cy="6531327"/>
                      </a:xfrm>
                    </p:grpSpPr>
                    <p:pic>
                      <p:nvPicPr>
                        <p:cNvPr id="31760" name="Picture 3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10091"/>
                          <a:ext cx="10058400" cy="653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131" y="50768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9" name="Picture 4" descr="Burns Paiute Flag available to buy - Flagsok.com"/>
                      <p:cNvPicPr>
                        <a:picLocks noChangeAspect="1" noChangeArrowheads="1"/>
                      </p:cNvPicPr>
                      <p:nvPr/>
                    </p:nvPicPr>
                    <p:blipFill>
                      <a:blip r:embed="rId4">
                        <a:extLst>
                          <a:ext uri="{28A0092B-C50C-407E-A947-70E740481C1C}">
                            <a14:useLocalDpi xmlns:a14="http://schemas.microsoft.com/office/drawing/2010/main" val="0"/>
                          </a:ext>
                        </a:extLst>
                      </a:blip>
                      <a:srcRect l="908" t="1521" r="908" b="9155"/>
                      <a:stretch>
                        <a:fillRect/>
                      </a:stretch>
                    </p:blipFill>
                    <p:spPr bwMode="auto">
                      <a:xfrm>
                        <a:off x="6333331" y="45434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7" name="Picture 1"/>
                    <p:cNvPicPr>
                      <a:picLocks noChangeAspect="1" noChangeArrowheads="1"/>
                    </p:cNvPicPr>
                    <p:nvPr/>
                  </p:nvPicPr>
                  <p:blipFill>
                    <a:blip r:embed="rId5">
                      <a:extLst>
                        <a:ext uri="{28A0092B-C50C-407E-A947-70E740481C1C}">
                          <a14:useLocalDpi xmlns:a14="http://schemas.microsoft.com/office/drawing/2010/main" val="0"/>
                        </a:ext>
                      </a:extLst>
                    </a:blip>
                    <a:srcRect l="1711" t="798" r="1711"/>
                    <a:stretch>
                      <a:fillRect/>
                    </a:stretch>
                  </p:blipFill>
                  <p:spPr bwMode="auto">
                    <a:xfrm>
                      <a:off x="3666331" y="5762625"/>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31755" name="Picture 6" descr="Confederated Tribes of Umatilla Indian Reservation | Sitka Technology Grou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5131" y="1876425"/>
                    <a:ext cx="687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3" name="Picture 4" descr="Ancestral Remains Return After A Century Abroa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8587" y="3316967"/>
                  <a:ext cx="65563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5147" y="4168304"/>
                <a:ext cx="416647" cy="57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4" descr="Talent Maker City COVID-19 — Talent Maker Ci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94731" y="5176761"/>
                <a:ext cx="54292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48" name="Picture 2" descr="nafoaorg | Confederated Tribes of Siletz India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89516" y="3270511"/>
              <a:ext cx="457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AutoShape 2" descr="The Confederated Tribes of Grand Ronde - Home | Facebook"/>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a:p>
        </p:txBody>
      </p:sp>
      <p:pic>
        <p:nvPicPr>
          <p:cNvPr id="32771" name="Picture 10" descr="Applications are Required for COVID-19 Relief Payment Program | Confederated  Tribes of Grand Ron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838" y="236538"/>
            <a:ext cx="7048500" cy="705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1"/>
          <p:cNvGrpSpPr>
            <a:grpSpLocks/>
          </p:cNvGrpSpPr>
          <p:nvPr/>
        </p:nvGrpSpPr>
        <p:grpSpPr bwMode="auto">
          <a:xfrm>
            <a:off x="0" y="428625"/>
            <a:ext cx="10075863" cy="6613525"/>
            <a:chOff x="-1" y="428625"/>
            <a:chExt cx="10075863" cy="6612793"/>
          </a:xfrm>
        </p:grpSpPr>
        <p:grpSp>
          <p:nvGrpSpPr>
            <p:cNvPr id="33795" name="Group 11"/>
            <p:cNvGrpSpPr>
              <a:grpSpLocks/>
            </p:cNvGrpSpPr>
            <p:nvPr/>
          </p:nvGrpSpPr>
          <p:grpSpPr bwMode="auto">
            <a:xfrm>
              <a:off x="-1" y="428625"/>
              <a:ext cx="10075863" cy="6612793"/>
              <a:chOff x="-1" y="428625"/>
              <a:chExt cx="10075863" cy="6612793"/>
            </a:xfrm>
          </p:grpSpPr>
          <p:grpSp>
            <p:nvGrpSpPr>
              <p:cNvPr id="33797" name="Group 12"/>
              <p:cNvGrpSpPr>
                <a:grpSpLocks/>
              </p:cNvGrpSpPr>
              <p:nvPr/>
            </p:nvGrpSpPr>
            <p:grpSpPr bwMode="auto">
              <a:xfrm>
                <a:off x="-1" y="428625"/>
                <a:ext cx="10075863" cy="6612793"/>
                <a:chOff x="-1" y="428625"/>
                <a:chExt cx="10075863" cy="6612793"/>
              </a:xfrm>
            </p:grpSpPr>
            <p:grpSp>
              <p:nvGrpSpPr>
                <p:cNvPr id="33799" name="Group 14"/>
                <p:cNvGrpSpPr>
                  <a:grpSpLocks/>
                </p:cNvGrpSpPr>
                <p:nvPr/>
              </p:nvGrpSpPr>
              <p:grpSpPr bwMode="auto">
                <a:xfrm>
                  <a:off x="-1" y="428625"/>
                  <a:ext cx="10075863" cy="6612793"/>
                  <a:chOff x="0" y="510091"/>
                  <a:chExt cx="10058400" cy="6531327"/>
                </a:xfrm>
              </p:grpSpPr>
              <p:grpSp>
                <p:nvGrpSpPr>
                  <p:cNvPr id="33802" name="Group 17"/>
                  <p:cNvGrpSpPr>
                    <a:grpSpLocks/>
                  </p:cNvGrpSpPr>
                  <p:nvPr/>
                </p:nvGrpSpPr>
                <p:grpSpPr bwMode="auto">
                  <a:xfrm>
                    <a:off x="0" y="510091"/>
                    <a:ext cx="10058400" cy="6531327"/>
                    <a:chOff x="0" y="510091"/>
                    <a:chExt cx="10058400" cy="6531327"/>
                  </a:xfrm>
                </p:grpSpPr>
                <p:grpSp>
                  <p:nvGrpSpPr>
                    <p:cNvPr id="33804" name="Group 19"/>
                    <p:cNvGrpSpPr>
                      <a:grpSpLocks/>
                    </p:cNvGrpSpPr>
                    <p:nvPr/>
                  </p:nvGrpSpPr>
                  <p:grpSpPr bwMode="auto">
                    <a:xfrm>
                      <a:off x="0" y="510091"/>
                      <a:ext cx="10058400" cy="6531327"/>
                      <a:chOff x="0" y="510091"/>
                      <a:chExt cx="10058400" cy="6531327"/>
                    </a:xfrm>
                  </p:grpSpPr>
                  <p:grpSp>
                    <p:nvGrpSpPr>
                      <p:cNvPr id="33806" name="Group 21"/>
                      <p:cNvGrpSpPr>
                        <a:grpSpLocks/>
                      </p:cNvGrpSpPr>
                      <p:nvPr/>
                    </p:nvGrpSpPr>
                    <p:grpSpPr bwMode="auto">
                      <a:xfrm>
                        <a:off x="0" y="510091"/>
                        <a:ext cx="10058400" cy="6531327"/>
                        <a:chOff x="0" y="510091"/>
                        <a:chExt cx="10058400" cy="6531327"/>
                      </a:xfrm>
                    </p:grpSpPr>
                    <p:grpSp>
                      <p:nvGrpSpPr>
                        <p:cNvPr id="33808" name="Group 23"/>
                        <p:cNvGrpSpPr>
                          <a:grpSpLocks/>
                        </p:cNvGrpSpPr>
                        <p:nvPr/>
                      </p:nvGrpSpPr>
                      <p:grpSpPr bwMode="auto">
                        <a:xfrm>
                          <a:off x="0" y="510091"/>
                          <a:ext cx="10058400" cy="6531327"/>
                          <a:chOff x="0" y="510091"/>
                          <a:chExt cx="10058400" cy="6531327"/>
                        </a:xfrm>
                      </p:grpSpPr>
                      <p:pic>
                        <p:nvPicPr>
                          <p:cNvPr id="33810"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10091"/>
                            <a:ext cx="10058400" cy="653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131" y="50768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809" name="Picture 4" descr="Burns Paiute Flag available to buy - Flagsok.com"/>
                        <p:cNvPicPr>
                          <a:picLocks noChangeAspect="1" noChangeArrowheads="1"/>
                        </p:cNvPicPr>
                        <p:nvPr/>
                      </p:nvPicPr>
                      <p:blipFill>
                        <a:blip r:embed="rId5">
                          <a:extLst>
                            <a:ext uri="{28A0092B-C50C-407E-A947-70E740481C1C}">
                              <a14:useLocalDpi xmlns:a14="http://schemas.microsoft.com/office/drawing/2010/main" val="0"/>
                            </a:ext>
                          </a:extLst>
                        </a:blip>
                        <a:srcRect l="908" t="1521" r="908" b="9155"/>
                        <a:stretch>
                          <a:fillRect/>
                        </a:stretch>
                      </p:blipFill>
                      <p:spPr bwMode="auto">
                        <a:xfrm>
                          <a:off x="6333331" y="454342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807" name="Picture 1"/>
                      <p:cNvPicPr>
                        <a:picLocks noChangeAspect="1" noChangeArrowheads="1"/>
                      </p:cNvPicPr>
                      <p:nvPr/>
                    </p:nvPicPr>
                    <p:blipFill>
                      <a:blip r:embed="rId6">
                        <a:extLst>
                          <a:ext uri="{28A0092B-C50C-407E-A947-70E740481C1C}">
                            <a14:useLocalDpi xmlns:a14="http://schemas.microsoft.com/office/drawing/2010/main" val="0"/>
                          </a:ext>
                        </a:extLst>
                      </a:blip>
                      <a:srcRect l="1711" t="798" r="1711"/>
                      <a:stretch>
                        <a:fillRect/>
                      </a:stretch>
                    </p:blipFill>
                    <p:spPr bwMode="auto">
                      <a:xfrm>
                        <a:off x="3666331" y="5762625"/>
                        <a:ext cx="5445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33805" name="Picture 6" descr="Confederated Tribes of Umatilla Indian Reservation | Sitka Technology Grou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5131" y="1876425"/>
                      <a:ext cx="687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803" name="Picture 4" descr="Ancestral Remains Return After A Century Abroa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8587" y="3316967"/>
                    <a:ext cx="65563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80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45147" y="4168304"/>
                  <a:ext cx="416647" cy="57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4" descr="Talent Maker City COVID-19 — Talent Maker Cit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4731" y="5176761"/>
                  <a:ext cx="54292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798" name="Picture 2" descr="nafoaorg | Confederated Tribes of Siletz Indian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89516" y="3270511"/>
                <a:ext cx="457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796" name="Picture 10" descr="Applications are Required for COVID-19 Relief Payment Program | Confederated  Tribes of Grand Ronde"/>
            <p:cNvPicPr>
              <a:picLocks noChangeAspect="1" noChangeArrowheads="1"/>
            </p:cNvPicPr>
            <p:nvPr/>
          </p:nvPicPr>
          <p:blipFill>
            <a:blip r:embed="rId12">
              <a:extLst>
                <a:ext uri="{28A0092B-C50C-407E-A947-70E740481C1C}">
                  <a14:useLocalDpi xmlns:a14="http://schemas.microsoft.com/office/drawing/2010/main" val="0"/>
                </a:ext>
              </a:extLst>
            </a:blip>
            <a:srcRect l="22292" t="9402" r="20317" b="11703"/>
            <a:stretch>
              <a:fillRect/>
            </a:stretch>
          </p:blipFill>
          <p:spPr bwMode="auto">
            <a:xfrm>
              <a:off x="2063288" y="1723789"/>
              <a:ext cx="4175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0731" y="809625"/>
            <a:ext cx="8564484" cy="3000908"/>
          </a:xfrm>
        </p:spPr>
        <p:txBody>
          <a:bodyPr/>
          <a:lstStyle/>
          <a:p>
            <a:r>
              <a:rPr lang="en-US" sz="5000" dirty="0" smtClean="0"/>
              <a:t>What would you put on a logo about you and your family?</a:t>
            </a:r>
            <a:endParaRPr lang="en-US" sz="5000" dirty="0"/>
          </a:p>
        </p:txBody>
      </p:sp>
    </p:spTree>
    <p:extLst>
      <p:ext uri="{BB962C8B-B14F-4D97-AF65-F5344CB8AC3E}">
        <p14:creationId xmlns:p14="http://schemas.microsoft.com/office/powerpoint/2010/main" val="22868791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Letter clip art fonts free clipart images 2 - Cliparting.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https://lh3.googleusercontent.com/proxy/4w41PjMRS73B1wcdC-2mqpkQPehl6n9_FHHoed0jMiDKtLkpm8VIbyLwHQwd5K4N_DPevZr0jXiKpknYsR-O-ZPuZxEXho7ucyDd-GogQYT4RV5ucwArrFMgQNMVVaBldb_Nd1FUIeWIDiMVnDseg3s1Q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85" y="1038225"/>
            <a:ext cx="8792303" cy="5357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8177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a:extLst>
              <a:ext uri="{28A0092B-C50C-407E-A947-70E740481C1C}">
                <a14:useLocalDpi xmlns:a14="http://schemas.microsoft.com/office/drawing/2010/main" val="0"/>
              </a:ext>
            </a:extLst>
          </a:blip>
          <a:srcRect l="19202"/>
          <a:stretch>
            <a:fillRect/>
          </a:stretch>
        </p:blipFill>
        <p:spPr bwMode="auto">
          <a:xfrm>
            <a:off x="868363" y="341313"/>
            <a:ext cx="8140700"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5843" name="Freeform 2"/>
          <p:cNvSpPr>
            <a:spLocks noChangeArrowheads="1"/>
          </p:cNvSpPr>
          <p:nvPr/>
        </p:nvSpPr>
        <p:spPr bwMode="auto">
          <a:xfrm>
            <a:off x="1752600" y="2846388"/>
            <a:ext cx="176213" cy="168275"/>
          </a:xfrm>
          <a:custGeom>
            <a:avLst/>
            <a:gdLst>
              <a:gd name="T0" fmla="*/ 88107 w 176213"/>
              <a:gd name="T1" fmla="*/ 0 h 168275"/>
              <a:gd name="T2" fmla="*/ 0 w 176213"/>
              <a:gd name="T3" fmla="*/ 64275 h 168275"/>
              <a:gd name="T4" fmla="*/ 33654 w 176213"/>
              <a:gd name="T5" fmla="*/ 168274 h 168275"/>
              <a:gd name="T6" fmla="*/ 142559 w 176213"/>
              <a:gd name="T7" fmla="*/ 168274 h 168275"/>
              <a:gd name="T8" fmla="*/ 176213 w 176213"/>
              <a:gd name="T9" fmla="*/ 64275 h 168275"/>
              <a:gd name="T10" fmla="*/ 0 60000 65536"/>
              <a:gd name="T11" fmla="*/ 0 60000 65536"/>
              <a:gd name="T12" fmla="*/ 0 60000 65536"/>
              <a:gd name="T13" fmla="*/ 0 60000 65536"/>
              <a:gd name="T14" fmla="*/ 0 60000 65536"/>
              <a:gd name="T15" fmla="*/ 54453 w 176213"/>
              <a:gd name="T16" fmla="*/ 64276 h 168275"/>
              <a:gd name="T17" fmla="*/ 121760 w 176213"/>
              <a:gd name="T18" fmla="*/ 128550 h 168275"/>
            </a:gdLst>
            <a:ahLst/>
            <a:cxnLst>
              <a:cxn ang="T10">
                <a:pos x="T0" y="T1"/>
              </a:cxn>
              <a:cxn ang="T11">
                <a:pos x="T2" y="T3"/>
              </a:cxn>
              <a:cxn ang="T12">
                <a:pos x="T4" y="T5"/>
              </a:cxn>
              <a:cxn ang="T13">
                <a:pos x="T6" y="T7"/>
              </a:cxn>
              <a:cxn ang="T14">
                <a:pos x="T8" y="T9"/>
              </a:cxn>
            </a:cxnLst>
            <a:rect l="T15" t="T16" r="T17" b="T18"/>
            <a:pathLst>
              <a:path w="176213" h="168275">
                <a:moveTo>
                  <a:pt x="0" y="64275"/>
                </a:moveTo>
                <a:lnTo>
                  <a:pt x="67308" y="64276"/>
                </a:lnTo>
                <a:lnTo>
                  <a:pt x="88107" y="0"/>
                </a:lnTo>
                <a:lnTo>
                  <a:pt x="108905" y="64276"/>
                </a:lnTo>
                <a:lnTo>
                  <a:pt x="176213" y="64275"/>
                </a:lnTo>
                <a:lnTo>
                  <a:pt x="121760" y="103999"/>
                </a:lnTo>
                <a:lnTo>
                  <a:pt x="142559" y="168274"/>
                </a:lnTo>
                <a:lnTo>
                  <a:pt x="88107" y="128550"/>
                </a:lnTo>
                <a:lnTo>
                  <a:pt x="33654" y="168274"/>
                </a:lnTo>
                <a:lnTo>
                  <a:pt x="54453" y="103999"/>
                </a:lnTo>
                <a:lnTo>
                  <a:pt x="0" y="64275"/>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44" name="Text Box 3"/>
          <p:cNvSpPr txBox="1">
            <a:spLocks noChangeArrowheads="1"/>
          </p:cNvSpPr>
          <p:nvPr/>
        </p:nvSpPr>
        <p:spPr bwMode="auto">
          <a:xfrm>
            <a:off x="1889125" y="2732088"/>
            <a:ext cx="86518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9pPr>
          </a:lstStyle>
          <a:p>
            <a:pPr eaLnBrk="1" hangingPunct="1">
              <a:lnSpc>
                <a:spcPct val="93000"/>
              </a:lnSpc>
              <a:buSzPct val="100000"/>
            </a:pPr>
            <a:r>
              <a:rPr lang="en-US" altLang="en-US" sz="2200" b="1">
                <a:solidFill>
                  <a:srgbClr val="000000"/>
                </a:solidFill>
                <a:latin typeface="Arial" panose="020B0604020202020204" pitchFamily="34" charset="0"/>
                <a:ea typeface="SimSun" panose="02010600030101010101" pitchFamily="2" charset="-122"/>
              </a:rPr>
              <a:t>Siletz</a:t>
            </a: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98738" y="1419225"/>
            <a:ext cx="6400800" cy="3862388"/>
          </a:xfrm>
          <a:prstGeom prst="rect">
            <a:avLst/>
          </a:prstGeom>
        </p:spPr>
        <p:txBody>
          <a:bodyPr>
            <a:spAutoFit/>
          </a:bodyPr>
          <a:lstStyle/>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Dear Coos County 4th Graders,</a:t>
            </a:r>
            <a:endParaRPr lang="en-US" sz="2000" kern="50" dirty="0">
              <a:solidFill>
                <a:schemeClr val="bg1"/>
              </a:solidFill>
              <a:latin typeface="Times New Roman" panose="02020603050405020304" pitchFamily="18" charset="0"/>
              <a:ea typeface="SimSun" panose="02010600030101010101" pitchFamily="2" charset="-122"/>
              <a:cs typeface="Mangal"/>
            </a:endParaRPr>
          </a:p>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I'm a Siletz tribal member in the 4th grade at Siletz Valley Charter School in Siletz, Oregon. We learn about regular school subjects, and also have members of our tribe teach about our tribal culture, so we can teach our own kids when we grow up. Today at school we are writing letters about what we plan to do for Spring Vacation.  </a:t>
            </a:r>
            <a:endParaRPr lang="en-US" sz="2000" kern="50" dirty="0">
              <a:solidFill>
                <a:schemeClr val="bg1"/>
              </a:solidFill>
              <a:latin typeface="Times New Roman" panose="02020603050405020304" pitchFamily="18" charset="0"/>
              <a:ea typeface="SimSun" panose="02010600030101010101" pitchFamily="2" charset="-122"/>
              <a:cs typeface="Manga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0"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3786188"/>
          </a:xfrm>
          <a:prstGeom prst="rect">
            <a:avLst/>
          </a:prstGeom>
        </p:spPr>
        <p:txBody>
          <a:bodyPr>
            <a:spAutoFit/>
          </a:bodyPr>
          <a:lstStyle/>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Some of the time I'll probably go the Youth Center to play video games, do crafts, or watch movies, but some of the time I'll be with my family while we carry on our tribal traditions. My uncles may take me with them to the Siletz River to collect lamprey eels.  In the evening we build a small fire by the water so we can see the lamprey trying to crawl upriver in the dark. </a:t>
            </a:r>
            <a:endParaRPr lang="en-US" sz="2000" kern="50" dirty="0">
              <a:solidFill>
                <a:schemeClr val="bg1"/>
              </a:solidFill>
              <a:latin typeface="Times New Roman" panose="02020603050405020304" pitchFamily="18" charset="0"/>
              <a:ea typeface="SimSun" panose="02010600030101010101" pitchFamily="2" charset="-122"/>
              <a:cs typeface="Manga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025"/>
            <a:ext cx="460057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1" name="Picture 2"/>
          <p:cNvPicPr>
            <a:picLocks noChangeAspect="1" noChangeArrowheads="1"/>
          </p:cNvPicPr>
          <p:nvPr/>
        </p:nvPicPr>
        <p:blipFill>
          <a:blip r:embed="rId4">
            <a:extLst>
              <a:ext uri="{28A0092B-C50C-407E-A947-70E740481C1C}">
                <a14:useLocalDpi xmlns:a14="http://schemas.microsoft.com/office/drawing/2010/main" val="0"/>
              </a:ext>
            </a:extLst>
          </a:blip>
          <a:srcRect b="17177"/>
          <a:stretch>
            <a:fillRect/>
          </a:stretch>
        </p:blipFill>
        <p:spPr bwMode="auto">
          <a:xfrm>
            <a:off x="1533525" y="3705225"/>
            <a:ext cx="57626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789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5" y="0"/>
            <a:ext cx="440690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extLst>
              <a:ext uri="{28A0092B-C50C-407E-A947-70E740481C1C}">
                <a14:useLocalDpi xmlns:a14="http://schemas.microsoft.com/office/drawing/2010/main" val="0"/>
              </a:ext>
            </a:extLst>
          </a:blip>
          <a:srcRect l="17371" t="15100" r="15129"/>
          <a:stretch>
            <a:fillRect/>
          </a:stretch>
        </p:blipFill>
        <p:spPr bwMode="auto">
          <a:xfrm>
            <a:off x="542925" y="352425"/>
            <a:ext cx="411480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0963" name="Picture 2"/>
          <p:cNvPicPr>
            <a:picLocks noChangeAspect="1" noChangeArrowheads="1"/>
          </p:cNvPicPr>
          <p:nvPr/>
        </p:nvPicPr>
        <p:blipFill>
          <a:blip r:embed="rId4">
            <a:extLst>
              <a:ext uri="{28A0092B-C50C-407E-A947-70E740481C1C}">
                <a14:useLocalDpi xmlns:a14="http://schemas.microsoft.com/office/drawing/2010/main" val="0"/>
              </a:ext>
            </a:extLst>
          </a:blip>
          <a:srcRect t="8176" r="19501"/>
          <a:stretch>
            <a:fillRect/>
          </a:stretch>
        </p:blipFill>
        <p:spPr bwMode="auto">
          <a:xfrm>
            <a:off x="4581525" y="2409825"/>
            <a:ext cx="5257800"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0731" y="352425"/>
            <a:ext cx="8564484" cy="6442992"/>
          </a:xfrm>
        </p:spPr>
        <p:txBody>
          <a:bodyPr/>
          <a:lstStyle/>
          <a:p>
            <a:r>
              <a:rPr lang="en-US" sz="5000" dirty="0" smtClean="0"/>
              <a:t>What is a false idea?</a:t>
            </a:r>
            <a:br>
              <a:rPr lang="en-US" sz="5000" dirty="0" smtClean="0"/>
            </a:br>
            <a:r>
              <a:rPr lang="en-US" sz="5000" dirty="0" smtClean="0"/>
              <a:t/>
            </a:r>
            <a:br>
              <a:rPr lang="en-US" sz="5000" dirty="0" smtClean="0"/>
            </a:br>
            <a:r>
              <a:rPr lang="en-US" sz="5000" dirty="0" smtClean="0"/>
              <a:t>Has anyone ever had a false idea about you, what was it?</a:t>
            </a:r>
            <a:br>
              <a:rPr lang="en-US" sz="5000" dirty="0" smtClean="0"/>
            </a:br>
            <a:r>
              <a:rPr lang="en-US" sz="5000" dirty="0" smtClean="0"/>
              <a:t/>
            </a:r>
            <a:br>
              <a:rPr lang="en-US" sz="5000" dirty="0" smtClean="0"/>
            </a:br>
            <a:r>
              <a:rPr lang="en-US" sz="5000" dirty="0" smtClean="0"/>
              <a:t>What other stereotypes might Native Americans experience?</a:t>
            </a:r>
            <a:br>
              <a:rPr lang="en-US" sz="5000" dirty="0" smtClean="0"/>
            </a:br>
            <a:endParaRPr lang="en-US" sz="5000" dirty="0"/>
          </a:p>
        </p:txBody>
      </p:sp>
    </p:spTree>
    <p:extLst>
      <p:ext uri="{BB962C8B-B14F-4D97-AF65-F5344CB8AC3E}">
        <p14:creationId xmlns:p14="http://schemas.microsoft.com/office/powerpoint/2010/main" val="32173670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extLst>
              <a:ext uri="{28A0092B-C50C-407E-A947-70E740481C1C}">
                <a14:useLocalDpi xmlns:a14="http://schemas.microsoft.com/office/drawing/2010/main" val="0"/>
              </a:ext>
            </a:extLst>
          </a:blip>
          <a:srcRect l="3996" r="5370" b="27702"/>
          <a:stretch>
            <a:fillRect/>
          </a:stretch>
        </p:blipFill>
        <p:spPr bwMode="auto">
          <a:xfrm>
            <a:off x="161925" y="809625"/>
            <a:ext cx="9678988"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descr="Download Printable Lined Paper Template - Wide Ruled 8.7mm blue P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98738" y="1419225"/>
            <a:ext cx="6400800" cy="3324225"/>
          </a:xfrm>
          <a:prstGeom prst="rect">
            <a:avLst/>
          </a:prstGeom>
        </p:spPr>
        <p:txBody>
          <a:bodyPr>
            <a:spAutoFit/>
          </a:bodyPr>
          <a:lstStyle/>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Sometimes we can grab them with our hands, but it's always good to have a long stick with a hook on the end to pull them out from their hiding place under the rocks. We clean and smoke them, and eat them at a feast at the beginning of summer. Sometimes we can catch steelhead to smoke and eat.  I LOVE smoked fish!</a:t>
            </a:r>
            <a:endParaRPr lang="en-US" sz="2000" kern="50" dirty="0">
              <a:solidFill>
                <a:schemeClr val="bg1"/>
              </a:solidFill>
              <a:latin typeface="Times New Roman" panose="02020603050405020304" pitchFamily="18" charset="0"/>
              <a:ea typeface="SimSun" panose="02010600030101010101" pitchFamily="2" charset="-122"/>
              <a:cs typeface="Manga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a:extLst>
              <a:ext uri="{28A0092B-C50C-407E-A947-70E740481C1C}">
                <a14:useLocalDpi xmlns:a14="http://schemas.microsoft.com/office/drawing/2010/main" val="0"/>
              </a:ext>
            </a:extLst>
          </a:blip>
          <a:srcRect l="26913" b="22774"/>
          <a:stretch>
            <a:fillRect/>
          </a:stretch>
        </p:blipFill>
        <p:spPr bwMode="auto">
          <a:xfrm>
            <a:off x="0" y="379413"/>
            <a:ext cx="9229725" cy="718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6083" name="Picture 2"/>
          <p:cNvPicPr>
            <a:picLocks noChangeAspect="1" noChangeArrowheads="1"/>
          </p:cNvPicPr>
          <p:nvPr/>
        </p:nvPicPr>
        <p:blipFill>
          <a:blip r:embed="rId4">
            <a:extLst>
              <a:ext uri="{28A0092B-C50C-407E-A947-70E740481C1C}">
                <a14:useLocalDpi xmlns:a14="http://schemas.microsoft.com/office/drawing/2010/main" val="0"/>
              </a:ext>
            </a:extLst>
          </a:blip>
          <a:srcRect l="20700" r="32759" b="11201"/>
          <a:stretch>
            <a:fillRect/>
          </a:stretch>
        </p:blipFill>
        <p:spPr bwMode="auto">
          <a:xfrm>
            <a:off x="6181725" y="4391025"/>
            <a:ext cx="2057400" cy="2795588"/>
          </a:xfrm>
          <a:prstGeom prst="rect">
            <a:avLst/>
          </a:prstGeom>
          <a:noFill/>
          <a:ln w="3492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84" name="Picture 3"/>
          <p:cNvPicPr>
            <a:picLocks noChangeAspect="1" noChangeArrowheads="1"/>
          </p:cNvPicPr>
          <p:nvPr/>
        </p:nvPicPr>
        <p:blipFill>
          <a:blip r:embed="rId5">
            <a:lum bright="18000" contrast="12000"/>
            <a:extLst>
              <a:ext uri="{28A0092B-C50C-407E-A947-70E740481C1C}">
                <a14:useLocalDpi xmlns:a14="http://schemas.microsoft.com/office/drawing/2010/main" val="0"/>
              </a:ext>
            </a:extLst>
          </a:blip>
          <a:srcRect l="9673" t="7613" r="44400"/>
          <a:stretch>
            <a:fillRect/>
          </a:stretch>
        </p:blipFill>
        <p:spPr bwMode="auto">
          <a:xfrm>
            <a:off x="0" y="3552825"/>
            <a:ext cx="2135188" cy="3802063"/>
          </a:xfrm>
          <a:prstGeom prst="rect">
            <a:avLst/>
          </a:prstGeom>
          <a:noFill/>
          <a:ln w="3492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85" name="Picture 4"/>
          <p:cNvPicPr>
            <a:picLocks noChangeAspect="1" noChangeArrowheads="1"/>
          </p:cNvPicPr>
          <p:nvPr/>
        </p:nvPicPr>
        <p:blipFill>
          <a:blip r:embed="rId6">
            <a:extLst>
              <a:ext uri="{28A0092B-C50C-407E-A947-70E740481C1C}">
                <a14:useLocalDpi xmlns:a14="http://schemas.microsoft.com/office/drawing/2010/main" val="0"/>
              </a:ext>
            </a:extLst>
          </a:blip>
          <a:srcRect l="8789" t="5061" r="18872" b="2806"/>
          <a:stretch>
            <a:fillRect/>
          </a:stretch>
        </p:blipFill>
        <p:spPr bwMode="auto">
          <a:xfrm>
            <a:off x="5272088" y="354013"/>
            <a:ext cx="3810000" cy="2813050"/>
          </a:xfrm>
          <a:prstGeom prst="rect">
            <a:avLst/>
          </a:prstGeom>
          <a:noFill/>
          <a:ln w="2556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extLst>
              <a:ext uri="{28A0092B-C50C-407E-A947-70E740481C1C}">
                <a14:useLocalDpi xmlns:a14="http://schemas.microsoft.com/office/drawing/2010/main" val="0"/>
              </a:ext>
            </a:extLst>
          </a:blip>
          <a:srcRect l="16522"/>
          <a:stretch>
            <a:fillRect/>
          </a:stretch>
        </p:blipFill>
        <p:spPr bwMode="auto">
          <a:xfrm>
            <a:off x="466725" y="174625"/>
            <a:ext cx="9144000" cy="726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725" y="276225"/>
            <a:ext cx="4752975"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2227" name="Picture 2"/>
          <p:cNvPicPr>
            <a:picLocks noChangeAspect="1" noChangeArrowheads="1"/>
          </p:cNvPicPr>
          <p:nvPr/>
        </p:nvPicPr>
        <p:blipFill>
          <a:blip r:embed="rId4">
            <a:extLst>
              <a:ext uri="{28A0092B-C50C-407E-A947-70E740481C1C}">
                <a14:useLocalDpi xmlns:a14="http://schemas.microsoft.com/office/drawing/2010/main" val="0"/>
              </a:ext>
            </a:extLst>
          </a:blip>
          <a:srcRect l="10739" r="9776" b="6779"/>
          <a:stretch>
            <a:fillRect/>
          </a:stretch>
        </p:blipFill>
        <p:spPr bwMode="auto">
          <a:xfrm>
            <a:off x="466725" y="2181225"/>
            <a:ext cx="5638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3786188"/>
          </a:xfrm>
          <a:prstGeom prst="rect">
            <a:avLst/>
          </a:prstGeom>
        </p:spPr>
        <p:txBody>
          <a:bodyPr>
            <a:spAutoFit/>
          </a:bodyPr>
          <a:lstStyle/>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A bunch of us may get asked to go to the woods with my Mom and my aunts to help peel and carry home bundles of bark pulled from cedar and maple trees. We take the bark from only  one section of a tree, so it doesn't die.  Afterwards they peel away the soft inner layer of bark, and weave it into skirts and dresses to wear at special traditional ceremonies.  </a:t>
            </a:r>
            <a:endParaRPr lang="en-US" sz="2000" kern="50" dirty="0">
              <a:solidFill>
                <a:schemeClr val="bg1"/>
              </a:solidFill>
              <a:latin typeface="Times New Roman" panose="02020603050405020304" pitchFamily="18" charset="0"/>
              <a:ea typeface="SimSun" panose="02010600030101010101" pitchFamily="2" charset="-122"/>
              <a:cs typeface="Manga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913" y="0"/>
            <a:ext cx="5380037"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0"/>
            <a:ext cx="5664200"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738" y="1214438"/>
            <a:ext cx="7251700"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2400300"/>
          </a:xfrm>
          <a:prstGeom prst="rect">
            <a:avLst/>
          </a:prstGeom>
        </p:spPr>
        <p:txBody>
          <a:bodyPr>
            <a:spAutoFit/>
          </a:bodyPr>
          <a:lstStyle/>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Sometimes my mom has us help dig up spruce roots, or cut hazel for the </a:t>
            </a:r>
            <a:r>
              <a:rPr lang="en-US" sz="2000" kern="50" dirty="0" err="1">
                <a:solidFill>
                  <a:schemeClr val="bg1"/>
                </a:solidFill>
                <a:latin typeface="Comic Sans MS" panose="030F0702030302020204" pitchFamily="66" charset="0"/>
                <a:ea typeface="SimSun" panose="02010600030101010101" pitchFamily="2" charset="-122"/>
                <a:cs typeface="Mangal"/>
              </a:rPr>
              <a:t>basketweavers</a:t>
            </a:r>
            <a:r>
              <a:rPr lang="en-US" sz="2000" kern="50" dirty="0">
                <a:solidFill>
                  <a:schemeClr val="bg1"/>
                </a:solidFill>
                <a:latin typeface="Comic Sans MS" panose="030F0702030302020204" pitchFamily="66" charset="0"/>
                <a:ea typeface="SimSun" panose="02010600030101010101" pitchFamily="2" charset="-122"/>
                <a:cs typeface="Mangal"/>
              </a:rPr>
              <a:t>.  They have to split and treat the fibers before they can use them for weaving.  It takes a really long time to learn how to make anything like a basket!  </a:t>
            </a:r>
            <a:endParaRPr lang="en-US" sz="2000" kern="50" dirty="0">
              <a:solidFill>
                <a:schemeClr val="bg1"/>
              </a:solidFill>
              <a:latin typeface="Times New Roman" panose="02020603050405020304" pitchFamily="18" charset="0"/>
              <a:ea typeface="SimSun" panose="02010600030101010101" pitchFamily="2" charset="-122"/>
              <a:cs typeface="Mang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2525712"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432" y="0"/>
            <a:ext cx="389572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38" y="4995863"/>
            <a:ext cx="3779837"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931" y="4010025"/>
            <a:ext cx="4216400" cy="316230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389361" y="3854054"/>
            <a:ext cx="4238624" cy="317896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7131" y="459925"/>
            <a:ext cx="4091058" cy="3068294"/>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876425"/>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24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67125"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2468" name="Picture 3"/>
          <p:cNvPicPr>
            <a:picLocks noChangeAspect="1" noChangeArrowheads="1"/>
          </p:cNvPicPr>
          <p:nvPr/>
        </p:nvPicPr>
        <p:blipFill>
          <a:blip r:embed="rId5">
            <a:extLst>
              <a:ext uri="{28A0092B-C50C-407E-A947-70E740481C1C}">
                <a14:useLocalDpi xmlns:a14="http://schemas.microsoft.com/office/drawing/2010/main" val="0"/>
              </a:ext>
            </a:extLst>
          </a:blip>
          <a:srcRect l="15964" t="10364" r="11031" b="15001"/>
          <a:stretch>
            <a:fillRect/>
          </a:stretch>
        </p:blipFill>
        <p:spPr bwMode="auto">
          <a:xfrm>
            <a:off x="6494463" y="4819650"/>
            <a:ext cx="3581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246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125" y="2257425"/>
            <a:ext cx="4191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2470" name="Rectangle 5"/>
          <p:cNvSpPr>
            <a:spLocks noChangeArrowheads="1"/>
          </p:cNvSpPr>
          <p:nvPr/>
        </p:nvSpPr>
        <p:spPr bwMode="auto">
          <a:xfrm>
            <a:off x="3803650" y="28575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sp>
        <p:nvSpPr>
          <p:cNvPr id="62471" name="Rectangle 6"/>
          <p:cNvSpPr>
            <a:spLocks noChangeArrowheads="1"/>
          </p:cNvSpPr>
          <p:nvPr/>
        </p:nvSpPr>
        <p:spPr bwMode="auto">
          <a:xfrm>
            <a:off x="3803650" y="28575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sp>
        <p:nvSpPr>
          <p:cNvPr id="62472" name="Rectangle 7"/>
          <p:cNvSpPr>
            <a:spLocks noChangeArrowheads="1"/>
          </p:cNvSpPr>
          <p:nvPr/>
        </p:nvSpPr>
        <p:spPr bwMode="auto">
          <a:xfrm>
            <a:off x="4810125" y="2867025"/>
            <a:ext cx="185737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514"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98738" y="1419225"/>
            <a:ext cx="6400800" cy="3271838"/>
          </a:xfrm>
          <a:prstGeom prst="rect">
            <a:avLst/>
          </a:prstGeom>
        </p:spPr>
        <p:txBody>
          <a:bodyPr>
            <a:spAutoFit/>
          </a:bodyPr>
          <a:lstStyle/>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If the weather is good, we might go visit some Indian friends in Coos Bay. Sometimes we all go clamming.  It's fun to look at us on the mudflats and realize we're doing pretty much exactly what our people did here thousands of years ago.</a:t>
            </a:r>
            <a:endParaRPr lang="en-US" sz="2000" kern="50" dirty="0">
              <a:solidFill>
                <a:schemeClr val="bg1"/>
              </a:solidFill>
              <a:latin typeface="Times New Roman" panose="02020603050405020304" pitchFamily="18" charset="0"/>
              <a:ea typeface="SimSun" panose="02010600030101010101" pitchFamily="2" charset="-122"/>
              <a:cs typeface="Manga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extLst>
              <a:ext uri="{28A0092B-C50C-407E-A947-70E740481C1C}">
                <a14:useLocalDpi xmlns:a14="http://schemas.microsoft.com/office/drawing/2010/main" val="0"/>
              </a:ext>
            </a:extLst>
          </a:blip>
          <a:srcRect l="14113" t="8626" r="12952" b="13791"/>
          <a:stretch>
            <a:fillRect/>
          </a:stretch>
        </p:blipFill>
        <p:spPr bwMode="auto">
          <a:xfrm>
            <a:off x="466725" y="276225"/>
            <a:ext cx="2362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55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8925" y="2600325"/>
            <a:ext cx="6618288"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6"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98738" y="1419225"/>
            <a:ext cx="6400800" cy="4198938"/>
          </a:xfrm>
          <a:prstGeom prst="rect">
            <a:avLst/>
          </a:prstGeom>
        </p:spPr>
        <p:txBody>
          <a:bodyPr>
            <a:spAutoFit/>
          </a:bodyPr>
          <a:lstStyle/>
          <a:p>
            <a:pPr>
              <a:lnSpc>
                <a:spcPct val="150000"/>
              </a:lnSpc>
              <a:defRPr/>
            </a:pPr>
            <a:r>
              <a:rPr lang="en-US" sz="2000" kern="50" dirty="0">
                <a:solidFill>
                  <a:schemeClr val="bg1"/>
                </a:solidFill>
                <a:latin typeface="Comic Sans MS" panose="030F0702030302020204" pitchFamily="66" charset="0"/>
                <a:ea typeface="SimSun" panose="02010600030101010101" pitchFamily="2" charset="-122"/>
                <a:cs typeface="Mangal"/>
              </a:rPr>
              <a:t>Also this year, my cousins and I will be old enough to dance at NAY Dosh, just as my great-great-great grandparents did. Nee-dash is a big celebration to honor the place where we live, and our people's place in the world.  The grown-ups stay up dancing and singing and talking all night for several days in a row. </a:t>
            </a:r>
            <a:endParaRPr lang="en-US" sz="2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610"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598738" y="1419225"/>
            <a:ext cx="6400800" cy="2809875"/>
          </a:xfrm>
          <a:prstGeom prst="rect">
            <a:avLst/>
          </a:prstGeom>
        </p:spPr>
        <p:txBody>
          <a:bodyPr>
            <a:spAutoFit/>
          </a:bodyPr>
          <a:lstStyle/>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Kids my age and younger are allowed to dance on just one night. For weeks before my Mom and my aunts teach the dancing and singing, and help the girls put on the cedar bark and maple bark dresses and fancy regalia. </a:t>
            </a:r>
            <a:endParaRPr lang="en-US" sz="2000" kern="50" dirty="0">
              <a:solidFill>
                <a:schemeClr val="bg1"/>
              </a:solidFill>
              <a:latin typeface="Times New Roman" panose="02020603050405020304" pitchFamily="18" charset="0"/>
              <a:ea typeface="SimSun" panose="02010600030101010101" pitchFamily="2" charset="-122"/>
              <a:cs typeface="Manga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238" y="0"/>
            <a:ext cx="25781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69635" name="Group 3"/>
          <p:cNvGrpSpPr>
            <a:grpSpLocks/>
          </p:cNvGrpSpPr>
          <p:nvPr/>
        </p:nvGrpSpPr>
        <p:grpSpPr bwMode="auto">
          <a:xfrm>
            <a:off x="236538" y="204788"/>
            <a:ext cx="5565775" cy="6853237"/>
            <a:chOff x="390" y="174"/>
            <a:chExt cx="3505" cy="4317"/>
          </a:xfrm>
        </p:grpSpPr>
        <p:pic>
          <p:nvPicPr>
            <p:cNvPr id="696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 y="174"/>
              <a:ext cx="3505" cy="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3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6" y="1422"/>
              <a:ext cx="669" cy="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69636"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3313" y="3630613"/>
            <a:ext cx="2593975"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3425825"/>
          </a:xfrm>
          <a:prstGeom prst="rect">
            <a:avLst/>
          </a:prstGeom>
        </p:spPr>
        <p:txBody>
          <a:bodyPr>
            <a:spAutoFit/>
          </a:bodyPr>
          <a:lstStyle/>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So, I think Spring Vacation will be pretty busy and lots of fun.  I'll get to do regular things like most kids, and also some of the really cool things that make me part of my tribe. </a:t>
            </a:r>
            <a:endParaRPr lang="en-US" sz="2000" kern="50" dirty="0">
              <a:solidFill>
                <a:schemeClr val="bg1"/>
              </a:solidFill>
              <a:latin typeface="Times New Roman" panose="02020603050405020304" pitchFamily="18" charset="0"/>
              <a:ea typeface="SimSun" panose="02010600030101010101" pitchFamily="2" charset="-122"/>
              <a:cs typeface="Mangal"/>
            </a:endParaRPr>
          </a:p>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Sincerely, </a:t>
            </a:r>
            <a:endParaRPr lang="en-US" sz="2000" kern="50" dirty="0">
              <a:solidFill>
                <a:schemeClr val="bg1"/>
              </a:solidFill>
              <a:latin typeface="Times New Roman" panose="02020603050405020304" pitchFamily="18" charset="0"/>
              <a:ea typeface="SimSun" panose="02010600030101010101" pitchFamily="2" charset="-122"/>
              <a:cs typeface="Mangal"/>
            </a:endParaRPr>
          </a:p>
          <a:p>
            <a:pPr>
              <a:lnSpc>
                <a:spcPct val="150000"/>
              </a:lnSpc>
              <a:spcBef>
                <a:spcPts val="0"/>
              </a:spcBef>
              <a:spcAft>
                <a:spcPts val="600"/>
              </a:spcAft>
              <a:defRPr/>
            </a:pPr>
            <a:r>
              <a:rPr lang="en-US" sz="2000" kern="50" dirty="0">
                <a:solidFill>
                  <a:schemeClr val="bg1"/>
                </a:solidFill>
                <a:latin typeface="Comic Sans MS" panose="030F0702030302020204" pitchFamily="66" charset="0"/>
                <a:ea typeface="SimSun" panose="02010600030101010101" pitchFamily="2" charset="-122"/>
                <a:cs typeface="Mangal"/>
              </a:rPr>
              <a:t>Siletz Tribal Student</a:t>
            </a:r>
            <a:endParaRPr lang="en-US" sz="2000" kern="50" dirty="0">
              <a:solidFill>
                <a:schemeClr val="bg1"/>
              </a:solidFill>
              <a:latin typeface="Times New Roman" panose="02020603050405020304" pitchFamily="18" charset="0"/>
              <a:ea typeface="SimSun" panose="02010600030101010101" pitchFamily="2" charset="-122"/>
              <a:cs typeface="Manga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25" y="306388"/>
            <a:ext cx="6931025" cy="690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D9C0-D32E-4A42-AE8A-3821285914C5}"/>
              </a:ext>
            </a:extLst>
          </p:cNvPr>
          <p:cNvSpPr>
            <a:spLocks noGrp="1"/>
          </p:cNvSpPr>
          <p:nvPr>
            <p:ph type="title"/>
          </p:nvPr>
        </p:nvSpPr>
        <p:spPr/>
        <p:txBody>
          <a:bodyPr rtlCol="0">
            <a:normAutofit/>
          </a:bodyPr>
          <a:lstStyle/>
          <a:p>
            <a:pPr defTabSz="1007577" eaLnBrk="1" fontAlgn="auto" hangingPunct="1">
              <a:spcAft>
                <a:spcPts val="0"/>
              </a:spcAft>
              <a:defRPr/>
            </a:pPr>
            <a:r>
              <a:rPr lang="en-US" sz="4848" dirty="0"/>
              <a:t>Can you Relate?</a:t>
            </a:r>
          </a:p>
        </p:txBody>
      </p:sp>
      <p:sp>
        <p:nvSpPr>
          <p:cNvPr id="3" name="Content Placeholder 2">
            <a:extLst>
              <a:ext uri="{FF2B5EF4-FFF2-40B4-BE49-F238E27FC236}">
                <a16:creationId xmlns:a16="http://schemas.microsoft.com/office/drawing/2014/main" id="{E436570C-5A9D-4A2D-80AA-780DA88A16D5}"/>
              </a:ext>
            </a:extLst>
          </p:cNvPr>
          <p:cNvSpPr>
            <a:spLocks noGrp="1"/>
          </p:cNvSpPr>
          <p:nvPr>
            <p:ph idx="1"/>
          </p:nvPr>
        </p:nvSpPr>
        <p:spPr/>
        <p:txBody>
          <a:bodyPr rtlCol="0">
            <a:normAutofit/>
          </a:bodyPr>
          <a:lstStyle/>
          <a:p>
            <a:pPr marL="251894" indent="-251894" defTabSz="1007577" eaLnBrk="1" fontAlgn="auto" hangingPunct="1">
              <a:spcBef>
                <a:spcPts val="1102"/>
              </a:spcBef>
              <a:spcAft>
                <a:spcPts val="0"/>
              </a:spcAft>
              <a:defRPr/>
            </a:pPr>
            <a:r>
              <a:rPr lang="en-US" sz="3085" dirty="0"/>
              <a:t>How do some of these traditions remind you of things you do with </a:t>
            </a:r>
            <a:r>
              <a:rPr lang="en-US" sz="3085" dirty="0" smtClean="0"/>
              <a:t>your friends, family, or </a:t>
            </a:r>
            <a:r>
              <a:rPr lang="en-US" sz="3085" dirty="0"/>
              <a:t>community? </a:t>
            </a:r>
          </a:p>
          <a:p>
            <a:pPr marL="251894" indent="-251894" defTabSz="1007577" eaLnBrk="1" fontAlgn="auto" hangingPunct="1">
              <a:spcBef>
                <a:spcPts val="1102"/>
              </a:spcBef>
              <a:spcAft>
                <a:spcPts val="0"/>
              </a:spcAft>
              <a:defRPr/>
            </a:pPr>
            <a:endParaRPr lang="en-US" sz="3085" dirty="0"/>
          </a:p>
          <a:p>
            <a:pPr marL="251894" indent="-251894" defTabSz="1007577" eaLnBrk="1" fontAlgn="auto" hangingPunct="1">
              <a:spcBef>
                <a:spcPts val="1102"/>
              </a:spcBef>
              <a:spcAft>
                <a:spcPts val="0"/>
              </a:spcAft>
              <a:defRPr/>
            </a:pPr>
            <a:r>
              <a:rPr lang="en-US" sz="3085" dirty="0"/>
              <a:t>Do you have rituals and traditions special to you?</a:t>
            </a:r>
          </a:p>
        </p:txBody>
      </p:sp>
    </p:spTree>
    <p:extLst>
      <p:ext uri="{BB962C8B-B14F-4D97-AF65-F5344CB8AC3E}">
        <p14:creationId xmlns:p14="http://schemas.microsoft.com/office/powerpoint/2010/main" val="12028479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D9C0-D32E-4A42-AE8A-3821285914C5}"/>
              </a:ext>
            </a:extLst>
          </p:cNvPr>
          <p:cNvSpPr>
            <a:spLocks noGrp="1"/>
          </p:cNvSpPr>
          <p:nvPr>
            <p:ph type="title"/>
          </p:nvPr>
        </p:nvSpPr>
        <p:spPr/>
        <p:txBody>
          <a:bodyPr rtlCol="0">
            <a:normAutofit/>
          </a:bodyPr>
          <a:lstStyle/>
          <a:p>
            <a:pPr defTabSz="1007577" eaLnBrk="1" fontAlgn="auto" hangingPunct="1">
              <a:spcAft>
                <a:spcPts val="0"/>
              </a:spcAft>
              <a:defRPr/>
            </a:pPr>
            <a:r>
              <a:rPr lang="en-US" sz="4848" dirty="0"/>
              <a:t>Conclusions</a:t>
            </a:r>
          </a:p>
        </p:txBody>
      </p:sp>
      <p:sp>
        <p:nvSpPr>
          <p:cNvPr id="3" name="Content Placeholder 2">
            <a:extLst>
              <a:ext uri="{FF2B5EF4-FFF2-40B4-BE49-F238E27FC236}">
                <a16:creationId xmlns:a16="http://schemas.microsoft.com/office/drawing/2014/main" id="{E436570C-5A9D-4A2D-80AA-780DA88A16D5}"/>
              </a:ext>
            </a:extLst>
          </p:cNvPr>
          <p:cNvSpPr>
            <a:spLocks noGrp="1"/>
          </p:cNvSpPr>
          <p:nvPr>
            <p:ph idx="1"/>
          </p:nvPr>
        </p:nvSpPr>
        <p:spPr/>
        <p:txBody>
          <a:bodyPr rtlCol="0">
            <a:normAutofit/>
          </a:bodyPr>
          <a:lstStyle/>
          <a:p>
            <a:pPr marL="251894" indent="-251894" defTabSz="1007577" eaLnBrk="1" fontAlgn="auto" hangingPunct="1">
              <a:spcBef>
                <a:spcPts val="1102"/>
              </a:spcBef>
              <a:spcAft>
                <a:spcPts val="0"/>
              </a:spcAft>
              <a:defRPr/>
            </a:pPr>
            <a:r>
              <a:rPr lang="en-US" sz="3085" dirty="0"/>
              <a:t>What was new to you?</a:t>
            </a:r>
          </a:p>
          <a:p>
            <a:pPr marL="251894" indent="-251894" defTabSz="1007577" eaLnBrk="1" fontAlgn="auto" hangingPunct="1">
              <a:spcBef>
                <a:spcPts val="1102"/>
              </a:spcBef>
              <a:spcAft>
                <a:spcPts val="0"/>
              </a:spcAft>
              <a:defRPr/>
            </a:pPr>
            <a:endParaRPr lang="en-US" sz="3085" dirty="0"/>
          </a:p>
          <a:p>
            <a:pPr marL="251894" indent="-251894" defTabSz="1007577" eaLnBrk="1" fontAlgn="auto" hangingPunct="1">
              <a:spcBef>
                <a:spcPts val="1102"/>
              </a:spcBef>
              <a:spcAft>
                <a:spcPts val="0"/>
              </a:spcAft>
              <a:defRPr/>
            </a:pPr>
            <a:r>
              <a:rPr lang="en-US" sz="3085" dirty="0"/>
              <a:t>How are </a:t>
            </a:r>
            <a:r>
              <a:rPr lang="en-US" sz="3085" dirty="0" smtClean="0"/>
              <a:t>Native Americans living </a:t>
            </a:r>
            <a:r>
              <a:rPr lang="en-US" sz="3085" dirty="0"/>
              <a:t>today?</a:t>
            </a:r>
          </a:p>
          <a:p>
            <a:pPr marL="251894" indent="-251894" defTabSz="1007577" eaLnBrk="1" fontAlgn="auto" hangingPunct="1">
              <a:spcBef>
                <a:spcPts val="1102"/>
              </a:spcBef>
              <a:spcAft>
                <a:spcPts val="0"/>
              </a:spcAft>
              <a:defRPr/>
            </a:pPr>
            <a:endParaRPr lang="en-US" sz="3085" dirty="0"/>
          </a:p>
          <a:p>
            <a:pPr marL="251894" indent="-251894" defTabSz="1007577" eaLnBrk="1" fontAlgn="auto" hangingPunct="1">
              <a:spcBef>
                <a:spcPts val="1102"/>
              </a:spcBef>
              <a:spcAft>
                <a:spcPts val="0"/>
              </a:spcAft>
              <a:defRPr/>
            </a:pPr>
            <a:r>
              <a:rPr lang="en-US" sz="3085" dirty="0"/>
              <a:t>What would you like to know more about?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6731" y="0"/>
            <a:ext cx="6680199" cy="3246159"/>
          </a:xfrm>
          <a:prstGeom prst="rect">
            <a:avLst/>
          </a:prstGeom>
        </p:spPr>
      </p:pic>
      <p:pic>
        <p:nvPicPr>
          <p:cNvPr id="7173" name="Picture 2"/>
          <p:cNvPicPr>
            <a:picLocks noChangeAspect="1" noChangeArrowheads="1"/>
          </p:cNvPicPr>
          <p:nvPr/>
        </p:nvPicPr>
        <p:blipFill>
          <a:blip r:embed="rId3">
            <a:extLst>
              <a:ext uri="{28A0092B-C50C-407E-A947-70E740481C1C}">
                <a14:useLocalDpi xmlns:a14="http://schemas.microsoft.com/office/drawing/2010/main" val="0"/>
              </a:ext>
            </a:extLst>
          </a:blip>
          <a:srcRect l="2689" t="2203" r="2"/>
          <a:stretch>
            <a:fillRect/>
          </a:stretch>
        </p:blipFill>
        <p:spPr bwMode="auto">
          <a:xfrm>
            <a:off x="6028531" y="2867025"/>
            <a:ext cx="3352800" cy="449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4"/>
          <p:cNvPicPr>
            <a:picLocks noChangeAspect="1" noChangeArrowheads="1"/>
          </p:cNvPicPr>
          <p:nvPr/>
        </p:nvPicPr>
        <p:blipFill>
          <a:blip r:embed="rId4">
            <a:extLst>
              <a:ext uri="{28A0092B-C50C-407E-A947-70E740481C1C}">
                <a14:useLocalDpi xmlns:a14="http://schemas.microsoft.com/office/drawing/2010/main" val="0"/>
              </a:ext>
            </a:extLst>
          </a:blip>
          <a:srcRect l="8447"/>
          <a:stretch>
            <a:fillRect/>
          </a:stretch>
        </p:blipFill>
        <p:spPr bwMode="auto">
          <a:xfrm>
            <a:off x="310854" y="504825"/>
            <a:ext cx="3484562"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8272" y="3966639"/>
            <a:ext cx="4794289" cy="359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a:extLst>
              <a:ext uri="{28A0092B-C50C-407E-A947-70E740481C1C}">
                <a14:useLocalDpi xmlns:a14="http://schemas.microsoft.com/office/drawing/2010/main" val="0"/>
              </a:ext>
            </a:extLst>
          </a:blip>
          <a:srcRect l="19202"/>
          <a:stretch>
            <a:fillRect/>
          </a:stretch>
        </p:blipFill>
        <p:spPr bwMode="auto">
          <a:xfrm>
            <a:off x="969963" y="557213"/>
            <a:ext cx="8140700"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8851" name="Freeform 2"/>
          <p:cNvSpPr>
            <a:spLocks noChangeArrowheads="1"/>
          </p:cNvSpPr>
          <p:nvPr/>
        </p:nvSpPr>
        <p:spPr bwMode="auto">
          <a:xfrm>
            <a:off x="3713163" y="5980113"/>
            <a:ext cx="176212" cy="168275"/>
          </a:xfrm>
          <a:custGeom>
            <a:avLst/>
            <a:gdLst>
              <a:gd name="T0" fmla="*/ 88106 w 176212"/>
              <a:gd name="T1" fmla="*/ 0 h 168275"/>
              <a:gd name="T2" fmla="*/ 0 w 176212"/>
              <a:gd name="T3" fmla="*/ 64275 h 168275"/>
              <a:gd name="T4" fmla="*/ 33653 w 176212"/>
              <a:gd name="T5" fmla="*/ 168274 h 168275"/>
              <a:gd name="T6" fmla="*/ 142559 w 176212"/>
              <a:gd name="T7" fmla="*/ 168274 h 168275"/>
              <a:gd name="T8" fmla="*/ 176212 w 176212"/>
              <a:gd name="T9" fmla="*/ 64275 h 168275"/>
              <a:gd name="T10" fmla="*/ 0 60000 65536"/>
              <a:gd name="T11" fmla="*/ 0 60000 65536"/>
              <a:gd name="T12" fmla="*/ 0 60000 65536"/>
              <a:gd name="T13" fmla="*/ 0 60000 65536"/>
              <a:gd name="T14" fmla="*/ 0 60000 65536"/>
              <a:gd name="T15" fmla="*/ 54453 w 176212"/>
              <a:gd name="T16" fmla="*/ 64276 h 168275"/>
              <a:gd name="T17" fmla="*/ 121759 w 176212"/>
              <a:gd name="T18" fmla="*/ 128550 h 168275"/>
            </a:gdLst>
            <a:ahLst/>
            <a:cxnLst>
              <a:cxn ang="T10">
                <a:pos x="T0" y="T1"/>
              </a:cxn>
              <a:cxn ang="T11">
                <a:pos x="T2" y="T3"/>
              </a:cxn>
              <a:cxn ang="T12">
                <a:pos x="T4" y="T5"/>
              </a:cxn>
              <a:cxn ang="T13">
                <a:pos x="T6" y="T7"/>
              </a:cxn>
              <a:cxn ang="T14">
                <a:pos x="T8" y="T9"/>
              </a:cxn>
            </a:cxnLst>
            <a:rect l="T15" t="T16" r="T17" b="T18"/>
            <a:pathLst>
              <a:path w="176212" h="168275">
                <a:moveTo>
                  <a:pt x="0" y="64275"/>
                </a:moveTo>
                <a:lnTo>
                  <a:pt x="67307" y="64276"/>
                </a:lnTo>
                <a:lnTo>
                  <a:pt x="88106" y="0"/>
                </a:lnTo>
                <a:lnTo>
                  <a:pt x="108905" y="64276"/>
                </a:lnTo>
                <a:lnTo>
                  <a:pt x="176212" y="64275"/>
                </a:lnTo>
                <a:lnTo>
                  <a:pt x="121759" y="103999"/>
                </a:lnTo>
                <a:lnTo>
                  <a:pt x="142559" y="168274"/>
                </a:lnTo>
                <a:lnTo>
                  <a:pt x="88106" y="128550"/>
                </a:lnTo>
                <a:lnTo>
                  <a:pt x="33653" y="168274"/>
                </a:lnTo>
                <a:lnTo>
                  <a:pt x="54453" y="103999"/>
                </a:lnTo>
                <a:lnTo>
                  <a:pt x="0" y="64275"/>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8852" name="Text Box 3"/>
          <p:cNvSpPr txBox="1">
            <a:spLocks noChangeArrowheads="1"/>
          </p:cNvSpPr>
          <p:nvPr/>
        </p:nvSpPr>
        <p:spPr bwMode="auto">
          <a:xfrm>
            <a:off x="3821113" y="5864225"/>
            <a:ext cx="1647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9pPr>
          </a:lstStyle>
          <a:p>
            <a:pPr eaLnBrk="1" hangingPunct="1">
              <a:lnSpc>
                <a:spcPct val="93000"/>
              </a:lnSpc>
              <a:buSzPct val="100000"/>
            </a:pPr>
            <a:r>
              <a:rPr lang="en-US" altLang="en-US" sz="2200" b="1">
                <a:solidFill>
                  <a:srgbClr val="000000"/>
                </a:solidFill>
                <a:latin typeface="Arial" panose="020B0604020202020204" pitchFamily="34" charset="0"/>
                <a:ea typeface="SimSun" panose="02010600030101010101" pitchFamily="2" charset="-122"/>
              </a:rPr>
              <a:t>Chiloquin</a:t>
            </a:r>
          </a:p>
        </p:txBody>
      </p:sp>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3323987"/>
          </a:xfrm>
          <a:prstGeom prst="rect">
            <a:avLst/>
          </a:prstGeom>
        </p:spPr>
        <p:txBody>
          <a:bodyPr>
            <a:spAutoFit/>
          </a:bodyPr>
          <a:lstStyle/>
          <a:p>
            <a:pPr>
              <a:lnSpc>
                <a:spcPct val="150000"/>
              </a:lnSpc>
            </a:pPr>
            <a:r>
              <a:rPr lang="en-US" sz="2000" dirty="0">
                <a:solidFill>
                  <a:schemeClr val="bg1"/>
                </a:solidFill>
                <a:latin typeface="Comic Sans MS" panose="030F0702030302020204" pitchFamily="66" charset="0"/>
              </a:rPr>
              <a:t>Hello, Coos County 4</a:t>
            </a:r>
            <a:r>
              <a:rPr lang="en-US" sz="2000" baseline="30000" dirty="0">
                <a:solidFill>
                  <a:schemeClr val="bg1"/>
                </a:solidFill>
                <a:latin typeface="Comic Sans MS" panose="030F0702030302020204" pitchFamily="66" charset="0"/>
              </a:rPr>
              <a:t>th</a:t>
            </a:r>
            <a:r>
              <a:rPr lang="en-US" sz="2000" dirty="0">
                <a:solidFill>
                  <a:schemeClr val="bg1"/>
                </a:solidFill>
                <a:latin typeface="Comic Sans MS" panose="030F0702030302020204" pitchFamily="66" charset="0"/>
              </a:rPr>
              <a:t> Grade Class,</a:t>
            </a:r>
          </a:p>
          <a:p>
            <a:pPr>
              <a:lnSpc>
                <a:spcPct val="150000"/>
              </a:lnSpc>
            </a:pPr>
            <a:r>
              <a:rPr lang="en-US" sz="2000" dirty="0">
                <a:solidFill>
                  <a:schemeClr val="bg1"/>
                </a:solidFill>
                <a:latin typeface="Comic Sans MS" panose="030F0702030302020204" pitchFamily="66" charset="0"/>
              </a:rPr>
              <a:t>My school is north of Klamath Lake, in Chiloquin. My class is writing about what we’re going to do for Spring Vacation. </a:t>
            </a:r>
          </a:p>
          <a:p>
            <a:pPr>
              <a:lnSpc>
                <a:spcPct val="150000"/>
              </a:lnSpc>
            </a:pPr>
            <a:r>
              <a:rPr lang="en-US" sz="2000" dirty="0">
                <a:solidFill>
                  <a:schemeClr val="bg1"/>
                </a:solidFill>
                <a:latin typeface="Comic Sans MS" panose="030F0702030302020204" pitchFamily="66" charset="0"/>
              </a:rPr>
              <a:t>My family belongs to the Klamath tribe, and March is when we have two very important Tribal events that we all work on. </a:t>
            </a:r>
          </a:p>
        </p:txBody>
      </p:sp>
    </p:spTree>
    <p:extLst>
      <p:ext uri="{BB962C8B-B14F-4D97-AF65-F5344CB8AC3E}">
        <p14:creationId xmlns:p14="http://schemas.microsoft.com/office/powerpoint/2010/main" val="17965418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103188"/>
            <a:ext cx="11964988" cy="80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2946" name="Text Box 1"/>
          <p:cNvSpPr txBox="1">
            <a:spLocks noChangeArrowheads="1"/>
          </p:cNvSpPr>
          <p:nvPr/>
        </p:nvSpPr>
        <p:spPr bwMode="auto">
          <a:xfrm>
            <a:off x="503238" y="1770063"/>
            <a:ext cx="906145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pic>
        <p:nvPicPr>
          <p:cNvPr id="829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75863" cy="755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4994" name="Text Box 1"/>
          <p:cNvSpPr txBox="1">
            <a:spLocks noChangeArrowheads="1"/>
          </p:cNvSpPr>
          <p:nvPr/>
        </p:nvSpPr>
        <p:spPr bwMode="auto">
          <a:xfrm>
            <a:off x="503238" y="1770063"/>
            <a:ext cx="906145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pic>
        <p:nvPicPr>
          <p:cNvPr id="849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69850"/>
            <a:ext cx="9837738" cy="757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3734612"/>
          </a:xfrm>
          <a:prstGeom prst="rect">
            <a:avLst/>
          </a:prstGeom>
        </p:spPr>
        <p:txBody>
          <a:bodyPr>
            <a:spAutoFit/>
          </a:bodyPr>
          <a:lstStyle/>
          <a:p>
            <a:pPr>
              <a:lnSpc>
                <a:spcPct val="150000"/>
              </a:lnSpc>
            </a:pPr>
            <a:r>
              <a:rPr lang="en-US" sz="2000" dirty="0">
                <a:solidFill>
                  <a:schemeClr val="bg1"/>
                </a:solidFill>
                <a:latin typeface="Comic Sans MS" panose="030F0702030302020204" pitchFamily="66" charset="0"/>
              </a:rPr>
              <a:t>First, we get ready for the Annual </a:t>
            </a:r>
            <a:r>
              <a:rPr lang="en-US" sz="2000" dirty="0" err="1">
                <a:solidFill>
                  <a:schemeClr val="bg1"/>
                </a:solidFill>
                <a:latin typeface="Comic Sans MS" panose="030F0702030302020204" pitchFamily="66" charset="0"/>
              </a:rPr>
              <a:t>C’waam</a:t>
            </a:r>
            <a:r>
              <a:rPr lang="en-US" sz="2000" dirty="0">
                <a:solidFill>
                  <a:schemeClr val="bg1"/>
                </a:solidFill>
                <a:latin typeface="Comic Sans MS" panose="030F0702030302020204" pitchFamily="66" charset="0"/>
              </a:rPr>
              <a:t> Ceremony</a:t>
            </a:r>
            <a:r>
              <a:rPr lang="en-US" sz="2000" i="1" dirty="0">
                <a:solidFill>
                  <a:schemeClr val="bg1"/>
                </a:solidFill>
                <a:latin typeface="Comic Sans MS" panose="030F0702030302020204" pitchFamily="66" charset="0"/>
              </a:rPr>
              <a:t>. </a:t>
            </a:r>
            <a:r>
              <a:rPr lang="en-US" sz="2000" dirty="0" err="1">
                <a:solidFill>
                  <a:schemeClr val="bg1"/>
                </a:solidFill>
                <a:latin typeface="Comic Sans MS" panose="030F0702030302020204" pitchFamily="66" charset="0"/>
              </a:rPr>
              <a:t>C’waam</a:t>
            </a:r>
            <a:r>
              <a:rPr lang="en-US" sz="2000" dirty="0">
                <a:solidFill>
                  <a:schemeClr val="bg1"/>
                </a:solidFill>
                <a:latin typeface="Comic Sans MS" panose="030F0702030302020204" pitchFamily="66" charset="0"/>
              </a:rPr>
              <a:t> is a kind of fish that some people call the “Lost River Sucker.”  It's about the size of a salmon, and is as important to us as salmon is to the coastal tribes. We have a big </a:t>
            </a:r>
            <a:r>
              <a:rPr lang="en-US" sz="2000" dirty="0" err="1">
                <a:solidFill>
                  <a:schemeClr val="bg1"/>
                </a:solidFill>
                <a:latin typeface="Comic Sans MS" panose="030F0702030302020204" pitchFamily="66" charset="0"/>
              </a:rPr>
              <a:t>C'waam</a:t>
            </a:r>
            <a:r>
              <a:rPr lang="en-US" sz="2000" dirty="0">
                <a:solidFill>
                  <a:schemeClr val="bg1"/>
                </a:solidFill>
                <a:latin typeface="Comic Sans MS" panose="030F0702030302020204" pitchFamily="66" charset="0"/>
              </a:rPr>
              <a:t> celebration with dancing and drumming in March, because that's when the fish swim up the river to spawn.  </a:t>
            </a:r>
          </a:p>
        </p:txBody>
      </p:sp>
    </p:spTree>
    <p:extLst>
      <p:ext uri="{BB962C8B-B14F-4D97-AF65-F5344CB8AC3E}">
        <p14:creationId xmlns:p14="http://schemas.microsoft.com/office/powerpoint/2010/main" val="2713673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Text Box 1"/>
          <p:cNvSpPr txBox="1">
            <a:spLocks noChangeArrowheads="1"/>
          </p:cNvSpPr>
          <p:nvPr/>
        </p:nvSpPr>
        <p:spPr bwMode="auto">
          <a:xfrm>
            <a:off x="503238" y="1770063"/>
            <a:ext cx="906145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pic>
        <p:nvPicPr>
          <p:cNvPr id="870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517188"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9090" name="Text Box 1"/>
          <p:cNvSpPr txBox="1">
            <a:spLocks noChangeArrowheads="1"/>
          </p:cNvSpPr>
          <p:nvPr/>
        </p:nvSpPr>
        <p:spPr bwMode="auto">
          <a:xfrm>
            <a:off x="503238" y="1770063"/>
            <a:ext cx="906145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pic>
        <p:nvPicPr>
          <p:cNvPr id="890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3075"/>
            <a:ext cx="10075863" cy="708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2862322"/>
          </a:xfrm>
          <a:prstGeom prst="rect">
            <a:avLst/>
          </a:prstGeom>
        </p:spPr>
        <p:txBody>
          <a:bodyPr>
            <a:spAutoFit/>
          </a:bodyPr>
          <a:lstStyle/>
          <a:p>
            <a:pPr>
              <a:lnSpc>
                <a:spcPct val="150000"/>
              </a:lnSpc>
            </a:pPr>
            <a:r>
              <a:rPr lang="en-US" sz="2000" dirty="0" smtClean="0">
                <a:solidFill>
                  <a:schemeClr val="bg1"/>
                </a:solidFill>
                <a:latin typeface="Comic Sans MS" panose="030F0702030302020204" pitchFamily="66" charset="0"/>
              </a:rPr>
              <a:t>In the old days that’s when people would be able to catch and smoke and dry enough to have at ceremonies and feasts all year long. My family will be getting ready to perform because we are some of the drummers and dancers at the celebration this year. </a:t>
            </a:r>
            <a:endParaRPr lang="en-US"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18417915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a:extLst>
              <a:ext uri="{28A0092B-C50C-407E-A947-70E740481C1C}">
                <a14:useLocalDpi xmlns:a14="http://schemas.microsoft.com/office/drawing/2010/main" val="0"/>
              </a:ext>
            </a:extLst>
          </a:blip>
          <a:srcRect l="3371" t="10298" r="4582" b="6723"/>
          <a:stretch>
            <a:fillRect/>
          </a:stretch>
        </p:blipFill>
        <p:spPr bwMode="auto">
          <a:xfrm>
            <a:off x="0" y="657225"/>
            <a:ext cx="9764713"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000" dirty="0" smtClean="0"/>
              <a:t>What activities or celebrations do you put on fancy clothes for?</a:t>
            </a:r>
            <a:endParaRPr lang="en-US" sz="5000" dirty="0"/>
          </a:p>
        </p:txBody>
      </p:sp>
    </p:spTree>
    <p:extLst>
      <p:ext uri="{BB962C8B-B14F-4D97-AF65-F5344CB8AC3E}">
        <p14:creationId xmlns:p14="http://schemas.microsoft.com/office/powerpoint/2010/main" val="36793945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3186" name="Picture 1"/>
          <p:cNvPicPr>
            <a:picLocks noChangeAspect="1" noChangeArrowheads="1"/>
          </p:cNvPicPr>
          <p:nvPr/>
        </p:nvPicPr>
        <p:blipFill>
          <a:blip r:embed="rId3">
            <a:extLst>
              <a:ext uri="{28A0092B-C50C-407E-A947-70E740481C1C}">
                <a14:useLocalDpi xmlns:a14="http://schemas.microsoft.com/office/drawing/2010/main" val="0"/>
              </a:ext>
            </a:extLst>
          </a:blip>
          <a:srcRect l="48381" t="16472" b="25046"/>
          <a:stretch>
            <a:fillRect/>
          </a:stretch>
        </p:blipFill>
        <p:spPr bwMode="auto">
          <a:xfrm>
            <a:off x="695325" y="352425"/>
            <a:ext cx="3579813"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318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525" y="352425"/>
            <a:ext cx="5181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3188" name="Picture 3"/>
          <p:cNvPicPr>
            <a:picLocks noChangeAspect="1" noChangeArrowheads="1"/>
          </p:cNvPicPr>
          <p:nvPr/>
        </p:nvPicPr>
        <p:blipFill>
          <a:blip r:embed="rId5">
            <a:extLst>
              <a:ext uri="{28A0092B-C50C-407E-A947-70E740481C1C}">
                <a14:useLocalDpi xmlns:a14="http://schemas.microsoft.com/office/drawing/2010/main" val="0"/>
              </a:ext>
            </a:extLst>
          </a:blip>
          <a:srcRect l="6628" t="17000"/>
          <a:stretch>
            <a:fillRect/>
          </a:stretch>
        </p:blipFill>
        <p:spPr bwMode="auto">
          <a:xfrm>
            <a:off x="3971925" y="2714625"/>
            <a:ext cx="4656138"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5234" name="Text Box 1"/>
          <p:cNvSpPr txBox="1">
            <a:spLocks noChangeArrowheads="1"/>
          </p:cNvSpPr>
          <p:nvPr/>
        </p:nvSpPr>
        <p:spPr bwMode="auto">
          <a:xfrm>
            <a:off x="503238" y="1770063"/>
            <a:ext cx="906145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grpSp>
        <p:nvGrpSpPr>
          <p:cNvPr id="95235" name="Group 2"/>
          <p:cNvGrpSpPr>
            <a:grpSpLocks/>
          </p:cNvGrpSpPr>
          <p:nvPr/>
        </p:nvGrpSpPr>
        <p:grpSpPr bwMode="auto">
          <a:xfrm>
            <a:off x="593725" y="276225"/>
            <a:ext cx="9477375" cy="6307138"/>
            <a:chOff x="374" y="174"/>
            <a:chExt cx="5970" cy="3973"/>
          </a:xfrm>
        </p:grpSpPr>
        <p:pic>
          <p:nvPicPr>
            <p:cNvPr id="9523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 y="174"/>
              <a:ext cx="5970" cy="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5238" name="Text Box 4"/>
            <p:cNvSpPr txBox="1">
              <a:spLocks noChangeArrowheads="1"/>
            </p:cNvSpPr>
            <p:nvPr/>
          </p:nvSpPr>
          <p:spPr bwMode="auto">
            <a:xfrm>
              <a:off x="374" y="174"/>
              <a:ext cx="5970" cy="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grpSp>
      <p:pic>
        <p:nvPicPr>
          <p:cNvPr id="9523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62425"/>
            <a:ext cx="441960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2862322"/>
          </a:xfrm>
          <a:prstGeom prst="rect">
            <a:avLst/>
          </a:prstGeom>
        </p:spPr>
        <p:txBody>
          <a:bodyPr>
            <a:spAutoFit/>
          </a:bodyPr>
          <a:lstStyle/>
          <a:p>
            <a:pPr>
              <a:lnSpc>
                <a:spcPct val="150000"/>
              </a:lnSpc>
            </a:pPr>
            <a:r>
              <a:rPr lang="en-US" sz="2000" dirty="0" smtClean="0">
                <a:solidFill>
                  <a:schemeClr val="bg1"/>
                </a:solidFill>
                <a:latin typeface="Comic Sans MS" panose="030F0702030302020204" pitchFamily="66" charset="0"/>
              </a:rPr>
              <a:t>The other big thing that happens in March is the Peak to Peak World Championship Basketball Tournament hosted by my tribe. We’ve held the tournament in Chiloquin for almost 60 years, and used to call it the Indian World Championships because we invite tribes from other states. </a:t>
            </a:r>
            <a:endParaRPr lang="en-US"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3727698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00025"/>
            <a:ext cx="4591050" cy="736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72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550" y="2071688"/>
            <a:ext cx="635317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3785652"/>
          </a:xfrm>
          <a:prstGeom prst="rect">
            <a:avLst/>
          </a:prstGeom>
        </p:spPr>
        <p:txBody>
          <a:bodyPr>
            <a:spAutoFit/>
          </a:bodyPr>
          <a:lstStyle/>
          <a:p>
            <a:pPr>
              <a:lnSpc>
                <a:spcPct val="150000"/>
              </a:lnSpc>
            </a:pPr>
            <a:r>
              <a:rPr lang="en-US" sz="2000" dirty="0" smtClean="0">
                <a:solidFill>
                  <a:schemeClr val="bg1"/>
                </a:solidFill>
                <a:latin typeface="Comic Sans MS" panose="030F0702030302020204" pitchFamily="66" charset="0"/>
              </a:rPr>
              <a:t>Basketball is really popular with a lot of Indian tribes, maybe because in some ways it is similar to a game our ancestors played, and because everyone is together playing and hanging out. In fact, the Siletz high school boys won a state championship last spring. We have pictures of my Dad and my grandfather when they played, and a lot of other family members. </a:t>
            </a:r>
            <a:endParaRPr lang="en-US"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0946278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38" y="428625"/>
            <a:ext cx="4367212"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9331" name="Picture 2"/>
          <p:cNvPicPr>
            <a:picLocks noChangeAspect="1" noChangeArrowheads="1"/>
          </p:cNvPicPr>
          <p:nvPr/>
        </p:nvPicPr>
        <p:blipFill>
          <a:blip r:embed="rId4">
            <a:extLst>
              <a:ext uri="{28A0092B-C50C-407E-A947-70E740481C1C}">
                <a14:useLocalDpi xmlns:a14="http://schemas.microsoft.com/office/drawing/2010/main" val="0"/>
              </a:ext>
            </a:extLst>
          </a:blip>
          <a:srcRect l="6430" t="16104" r="13844" b="6606"/>
          <a:stretch>
            <a:fillRect/>
          </a:stretch>
        </p:blipFill>
        <p:spPr bwMode="auto">
          <a:xfrm>
            <a:off x="4352925" y="3371850"/>
            <a:ext cx="541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5632311"/>
          </a:xfrm>
          <a:prstGeom prst="rect">
            <a:avLst/>
          </a:prstGeom>
        </p:spPr>
        <p:txBody>
          <a:bodyPr>
            <a:spAutoFit/>
          </a:bodyPr>
          <a:lstStyle/>
          <a:p>
            <a:pPr>
              <a:lnSpc>
                <a:spcPct val="150000"/>
              </a:lnSpc>
            </a:pPr>
            <a:r>
              <a:rPr lang="en-US" sz="2000" dirty="0" smtClean="0">
                <a:solidFill>
                  <a:schemeClr val="bg1"/>
                </a:solidFill>
                <a:latin typeface="Comic Sans MS" panose="030F0702030302020204" pitchFamily="66" charset="0"/>
              </a:rPr>
              <a:t>Sometimes some of my friends ask me if I ever get tired of doing cultural and traditional things. I think doing those things is just a part of who I am. My mom says I’ve been part of these traditions since before I could walk, and that they will always be a part of me. So, I have traditions from both sides of my family. My Mom is the dancer and drummer side. My Dad is the basketball team side. Both my Mom and Dad say that playing good basketball is a lot like dancing. I hope you have a good Spring Vacation.</a:t>
            </a:r>
          </a:p>
          <a:p>
            <a:pPr>
              <a:lnSpc>
                <a:spcPct val="150000"/>
              </a:lnSpc>
            </a:pPr>
            <a:endParaRPr lang="en-US" sz="2000" dirty="0" smtClean="0">
              <a:solidFill>
                <a:schemeClr val="bg1"/>
              </a:solidFill>
              <a:latin typeface="Comic Sans MS" panose="030F0702030302020204" pitchFamily="66" charset="0"/>
            </a:endParaRPr>
          </a:p>
          <a:p>
            <a:pPr>
              <a:lnSpc>
                <a:spcPct val="150000"/>
              </a:lnSpc>
            </a:pPr>
            <a:r>
              <a:rPr lang="en-US" sz="2000" dirty="0" smtClean="0">
                <a:solidFill>
                  <a:schemeClr val="bg1"/>
                </a:solidFill>
                <a:latin typeface="Comic Sans MS" panose="030F0702030302020204" pitchFamily="66" charset="0"/>
              </a:rPr>
              <a:t>- Klamath Tribal 4</a:t>
            </a:r>
            <a:r>
              <a:rPr lang="en-US" sz="2000" baseline="30000" dirty="0" smtClean="0">
                <a:solidFill>
                  <a:schemeClr val="bg1"/>
                </a:solidFill>
                <a:latin typeface="Comic Sans MS" panose="030F0702030302020204" pitchFamily="66" charset="0"/>
              </a:rPr>
              <a:t>th</a:t>
            </a:r>
            <a:r>
              <a:rPr lang="en-US" sz="2000" dirty="0" smtClean="0">
                <a:solidFill>
                  <a:schemeClr val="bg1"/>
                </a:solidFill>
                <a:latin typeface="Comic Sans MS" panose="030F0702030302020204" pitchFamily="66" charset="0"/>
              </a:rPr>
              <a:t> grader. </a:t>
            </a:r>
            <a:endParaRPr lang="en-US"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4449623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13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296863"/>
            <a:ext cx="7100887" cy="696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D9C0-D32E-4A42-AE8A-3821285914C5}"/>
              </a:ext>
            </a:extLst>
          </p:cNvPr>
          <p:cNvSpPr>
            <a:spLocks noGrp="1"/>
          </p:cNvSpPr>
          <p:nvPr>
            <p:ph type="title"/>
          </p:nvPr>
        </p:nvSpPr>
        <p:spPr/>
        <p:txBody>
          <a:bodyPr rtlCol="0">
            <a:normAutofit/>
          </a:bodyPr>
          <a:lstStyle/>
          <a:p>
            <a:pPr defTabSz="1007577" eaLnBrk="1" fontAlgn="auto" hangingPunct="1">
              <a:spcAft>
                <a:spcPts val="0"/>
              </a:spcAft>
              <a:defRPr/>
            </a:pPr>
            <a:r>
              <a:rPr lang="en-US" sz="4848" dirty="0"/>
              <a:t>Can you Relate?</a:t>
            </a:r>
          </a:p>
        </p:txBody>
      </p:sp>
      <p:sp>
        <p:nvSpPr>
          <p:cNvPr id="3" name="Content Placeholder 2">
            <a:extLst>
              <a:ext uri="{FF2B5EF4-FFF2-40B4-BE49-F238E27FC236}">
                <a16:creationId xmlns:a16="http://schemas.microsoft.com/office/drawing/2014/main" id="{E436570C-5A9D-4A2D-80AA-780DA88A16D5}"/>
              </a:ext>
            </a:extLst>
          </p:cNvPr>
          <p:cNvSpPr>
            <a:spLocks noGrp="1"/>
          </p:cNvSpPr>
          <p:nvPr>
            <p:ph idx="1"/>
          </p:nvPr>
        </p:nvSpPr>
        <p:spPr/>
        <p:txBody>
          <a:bodyPr rtlCol="0">
            <a:normAutofit/>
          </a:bodyPr>
          <a:lstStyle/>
          <a:p>
            <a:pPr marL="251894" indent="-251894" defTabSz="1007577" eaLnBrk="1" fontAlgn="auto" hangingPunct="1">
              <a:spcBef>
                <a:spcPts val="1102"/>
              </a:spcBef>
              <a:spcAft>
                <a:spcPts val="0"/>
              </a:spcAft>
              <a:defRPr/>
            </a:pPr>
            <a:r>
              <a:rPr lang="en-US" sz="3085" dirty="0"/>
              <a:t>How do some of these traditions remind you of things you do with your </a:t>
            </a:r>
            <a:r>
              <a:rPr lang="en-US" sz="3085" dirty="0" smtClean="0"/>
              <a:t>family, friends, or community</a:t>
            </a:r>
            <a:r>
              <a:rPr lang="en-US" sz="3085" dirty="0"/>
              <a:t>? </a:t>
            </a:r>
          </a:p>
          <a:p>
            <a:pPr marL="251894" indent="-251894" defTabSz="1007577" eaLnBrk="1" fontAlgn="auto" hangingPunct="1">
              <a:spcBef>
                <a:spcPts val="1102"/>
              </a:spcBef>
              <a:spcAft>
                <a:spcPts val="0"/>
              </a:spcAft>
              <a:defRPr/>
            </a:pPr>
            <a:endParaRPr lang="en-US" sz="3085" dirty="0"/>
          </a:p>
          <a:p>
            <a:pPr marL="251894" indent="-251894" defTabSz="1007577" eaLnBrk="1" fontAlgn="auto" hangingPunct="1">
              <a:spcBef>
                <a:spcPts val="1102"/>
              </a:spcBef>
              <a:spcAft>
                <a:spcPts val="0"/>
              </a:spcAft>
              <a:defRPr/>
            </a:pPr>
            <a:r>
              <a:rPr lang="en-US" sz="3085" dirty="0"/>
              <a:t>Do you have rituals and traditions special to </a:t>
            </a:r>
            <a:r>
              <a:rPr lang="en-US" sz="3085" dirty="0" smtClean="0"/>
              <a:t>you, what are they?</a:t>
            </a:r>
            <a:endParaRPr lang="en-US" sz="3085"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3D9C0-D32E-4A42-AE8A-3821285914C5}"/>
              </a:ext>
            </a:extLst>
          </p:cNvPr>
          <p:cNvSpPr>
            <a:spLocks noGrp="1"/>
          </p:cNvSpPr>
          <p:nvPr>
            <p:ph type="title"/>
          </p:nvPr>
        </p:nvSpPr>
        <p:spPr/>
        <p:txBody>
          <a:bodyPr rtlCol="0">
            <a:normAutofit/>
          </a:bodyPr>
          <a:lstStyle/>
          <a:p>
            <a:pPr defTabSz="1007577" eaLnBrk="1" fontAlgn="auto" hangingPunct="1">
              <a:spcAft>
                <a:spcPts val="0"/>
              </a:spcAft>
              <a:defRPr/>
            </a:pPr>
            <a:r>
              <a:rPr lang="en-US" sz="4848" dirty="0"/>
              <a:t>Conclusions</a:t>
            </a:r>
          </a:p>
        </p:txBody>
      </p:sp>
      <p:sp>
        <p:nvSpPr>
          <p:cNvPr id="3" name="Content Placeholder 2">
            <a:extLst>
              <a:ext uri="{FF2B5EF4-FFF2-40B4-BE49-F238E27FC236}">
                <a16:creationId xmlns:a16="http://schemas.microsoft.com/office/drawing/2014/main" id="{E436570C-5A9D-4A2D-80AA-780DA88A16D5}"/>
              </a:ext>
            </a:extLst>
          </p:cNvPr>
          <p:cNvSpPr>
            <a:spLocks noGrp="1"/>
          </p:cNvSpPr>
          <p:nvPr>
            <p:ph idx="1"/>
          </p:nvPr>
        </p:nvSpPr>
        <p:spPr/>
        <p:txBody>
          <a:bodyPr rtlCol="0">
            <a:normAutofit/>
          </a:bodyPr>
          <a:lstStyle/>
          <a:p>
            <a:pPr marL="251894" indent="-251894" defTabSz="1007577" eaLnBrk="1" fontAlgn="auto" hangingPunct="1">
              <a:spcBef>
                <a:spcPts val="1102"/>
              </a:spcBef>
              <a:spcAft>
                <a:spcPts val="0"/>
              </a:spcAft>
              <a:defRPr/>
            </a:pPr>
            <a:r>
              <a:rPr lang="en-US" sz="3085" dirty="0"/>
              <a:t>What was new to you?</a:t>
            </a:r>
          </a:p>
          <a:p>
            <a:pPr marL="251894" indent="-251894" defTabSz="1007577" eaLnBrk="1" fontAlgn="auto" hangingPunct="1">
              <a:spcBef>
                <a:spcPts val="1102"/>
              </a:spcBef>
              <a:spcAft>
                <a:spcPts val="0"/>
              </a:spcAft>
              <a:defRPr/>
            </a:pPr>
            <a:endParaRPr lang="en-US" sz="3085" dirty="0"/>
          </a:p>
          <a:p>
            <a:pPr marL="251894" indent="-251894" defTabSz="1007577" eaLnBrk="1" fontAlgn="auto" hangingPunct="1">
              <a:spcBef>
                <a:spcPts val="1102"/>
              </a:spcBef>
              <a:spcAft>
                <a:spcPts val="0"/>
              </a:spcAft>
              <a:defRPr/>
            </a:pPr>
            <a:r>
              <a:rPr lang="en-US" sz="3085" dirty="0"/>
              <a:t>How </a:t>
            </a:r>
            <a:r>
              <a:rPr lang="en-US" sz="3085" dirty="0" smtClean="0"/>
              <a:t>are Native Americans </a:t>
            </a:r>
            <a:r>
              <a:rPr lang="en-US" sz="3085" dirty="0"/>
              <a:t>living today?</a:t>
            </a:r>
          </a:p>
          <a:p>
            <a:pPr marL="251894" indent="-251894" defTabSz="1007577" eaLnBrk="1" fontAlgn="auto" hangingPunct="1">
              <a:spcBef>
                <a:spcPts val="1102"/>
              </a:spcBef>
              <a:spcAft>
                <a:spcPts val="0"/>
              </a:spcAft>
              <a:defRPr/>
            </a:pPr>
            <a:endParaRPr lang="en-US" sz="3085" dirty="0"/>
          </a:p>
          <a:p>
            <a:pPr marL="251894" indent="-251894" defTabSz="1007577" eaLnBrk="1" fontAlgn="auto" hangingPunct="1">
              <a:spcBef>
                <a:spcPts val="1102"/>
              </a:spcBef>
              <a:spcAft>
                <a:spcPts val="0"/>
              </a:spcAft>
              <a:defRPr/>
            </a:pPr>
            <a:r>
              <a:rPr lang="en-US" sz="3085" dirty="0"/>
              <a:t>What would you like to know more about?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5931" y="3605634"/>
            <a:ext cx="5283200" cy="3962400"/>
          </a:xfrm>
          <a:prstGeom prst="rect">
            <a:avLst/>
          </a:prstGeom>
        </p:spPr>
      </p:pic>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r="7150"/>
          <a:stretch>
            <a:fillRect/>
          </a:stretch>
        </p:blipFill>
        <p:spPr bwMode="auto">
          <a:xfrm>
            <a:off x="15484" y="1"/>
            <a:ext cx="6394048" cy="387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98244" y="1"/>
            <a:ext cx="2984421" cy="4314824"/>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1771" y="3976189"/>
            <a:ext cx="4086226" cy="306467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2894" y="412063"/>
            <a:ext cx="406400" cy="4064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9380" y="1636924"/>
            <a:ext cx="406400" cy="406400"/>
          </a:xfrm>
          <a:prstGeom prst="rect">
            <a:avLst/>
          </a:prstGeom>
        </p:spPr>
      </p:pic>
    </p:spTree>
    <p:extLst>
      <p:ext uri="{BB962C8B-B14F-4D97-AF65-F5344CB8AC3E}">
        <p14:creationId xmlns:p14="http://schemas.microsoft.com/office/powerpoint/2010/main" val="12044833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89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noChangeArrowheads="1"/>
          </p:cNvPicPr>
          <p:nvPr/>
        </p:nvPicPr>
        <p:blipFill>
          <a:blip r:embed="rId3">
            <a:extLst>
              <a:ext uri="{28A0092B-C50C-407E-A947-70E740481C1C}">
                <a14:useLocalDpi xmlns:a14="http://schemas.microsoft.com/office/drawing/2010/main" val="0"/>
              </a:ext>
            </a:extLst>
          </a:blip>
          <a:srcRect l="19202"/>
          <a:stretch>
            <a:fillRect/>
          </a:stretch>
        </p:blipFill>
        <p:spPr bwMode="auto">
          <a:xfrm>
            <a:off x="938213" y="352425"/>
            <a:ext cx="81407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7523" name="Freeform 2"/>
          <p:cNvSpPr>
            <a:spLocks noChangeArrowheads="1"/>
          </p:cNvSpPr>
          <p:nvPr/>
        </p:nvSpPr>
        <p:spPr bwMode="auto">
          <a:xfrm>
            <a:off x="4240213" y="2743200"/>
            <a:ext cx="176212" cy="168275"/>
          </a:xfrm>
          <a:custGeom>
            <a:avLst/>
            <a:gdLst>
              <a:gd name="T0" fmla="*/ 88106 w 176212"/>
              <a:gd name="T1" fmla="*/ 0 h 168275"/>
              <a:gd name="T2" fmla="*/ 0 w 176212"/>
              <a:gd name="T3" fmla="*/ 64275 h 168275"/>
              <a:gd name="T4" fmla="*/ 33653 w 176212"/>
              <a:gd name="T5" fmla="*/ 168274 h 168275"/>
              <a:gd name="T6" fmla="*/ 142559 w 176212"/>
              <a:gd name="T7" fmla="*/ 168274 h 168275"/>
              <a:gd name="T8" fmla="*/ 176212 w 176212"/>
              <a:gd name="T9" fmla="*/ 64275 h 168275"/>
              <a:gd name="T10" fmla="*/ 0 60000 65536"/>
              <a:gd name="T11" fmla="*/ 0 60000 65536"/>
              <a:gd name="T12" fmla="*/ 0 60000 65536"/>
              <a:gd name="T13" fmla="*/ 0 60000 65536"/>
              <a:gd name="T14" fmla="*/ 0 60000 65536"/>
              <a:gd name="T15" fmla="*/ 54453 w 176212"/>
              <a:gd name="T16" fmla="*/ 64276 h 168275"/>
              <a:gd name="T17" fmla="*/ 121759 w 176212"/>
              <a:gd name="T18" fmla="*/ 128550 h 168275"/>
            </a:gdLst>
            <a:ahLst/>
            <a:cxnLst>
              <a:cxn ang="T10">
                <a:pos x="T0" y="T1"/>
              </a:cxn>
              <a:cxn ang="T11">
                <a:pos x="T2" y="T3"/>
              </a:cxn>
              <a:cxn ang="T12">
                <a:pos x="T4" y="T5"/>
              </a:cxn>
              <a:cxn ang="T13">
                <a:pos x="T6" y="T7"/>
              </a:cxn>
              <a:cxn ang="T14">
                <a:pos x="T8" y="T9"/>
              </a:cxn>
            </a:cxnLst>
            <a:rect l="T15" t="T16" r="T17" b="T18"/>
            <a:pathLst>
              <a:path w="176212" h="168275">
                <a:moveTo>
                  <a:pt x="0" y="64275"/>
                </a:moveTo>
                <a:lnTo>
                  <a:pt x="67307" y="64276"/>
                </a:lnTo>
                <a:lnTo>
                  <a:pt x="88106" y="0"/>
                </a:lnTo>
                <a:lnTo>
                  <a:pt x="108905" y="64276"/>
                </a:lnTo>
                <a:lnTo>
                  <a:pt x="176212" y="64275"/>
                </a:lnTo>
                <a:lnTo>
                  <a:pt x="121759" y="103999"/>
                </a:lnTo>
                <a:lnTo>
                  <a:pt x="142559" y="168274"/>
                </a:lnTo>
                <a:lnTo>
                  <a:pt x="88106" y="128550"/>
                </a:lnTo>
                <a:lnTo>
                  <a:pt x="33653" y="168274"/>
                </a:lnTo>
                <a:lnTo>
                  <a:pt x="54453" y="103999"/>
                </a:lnTo>
                <a:lnTo>
                  <a:pt x="0" y="64275"/>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524" name="Text Box 3"/>
          <p:cNvSpPr txBox="1">
            <a:spLocks noChangeArrowheads="1"/>
          </p:cNvSpPr>
          <p:nvPr/>
        </p:nvSpPr>
        <p:spPr bwMode="auto">
          <a:xfrm>
            <a:off x="4371975" y="2697163"/>
            <a:ext cx="2062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9pPr>
          </a:lstStyle>
          <a:p>
            <a:pPr eaLnBrk="1" hangingPunct="1">
              <a:lnSpc>
                <a:spcPct val="93000"/>
              </a:lnSpc>
              <a:buSzPct val="100000"/>
            </a:pPr>
            <a:r>
              <a:rPr lang="en-US" altLang="en-US" sz="2200" b="1">
                <a:solidFill>
                  <a:srgbClr val="000000"/>
                </a:solidFill>
                <a:latin typeface="Arial" panose="020B0604020202020204" pitchFamily="34" charset="0"/>
                <a:ea typeface="SimSun" panose="02010600030101010101" pitchFamily="2" charset="-122"/>
              </a:rPr>
              <a:t>Warm Springs</a:t>
            </a:r>
          </a:p>
        </p:txBody>
      </p:sp>
    </p:spTree>
  </p:cSld>
  <p:clrMapOvr>
    <a:masterClrMapping/>
  </p:clrMapOvr>
  <p:transition spd="med"/>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4708981"/>
          </a:xfrm>
          <a:prstGeom prst="rect">
            <a:avLst/>
          </a:prstGeom>
        </p:spPr>
        <p:txBody>
          <a:bodyPr>
            <a:spAutoFit/>
          </a:bodyPr>
          <a:lstStyle/>
          <a:p>
            <a:pPr>
              <a:lnSpc>
                <a:spcPct val="150000"/>
              </a:lnSpc>
            </a:pPr>
            <a:r>
              <a:rPr lang="en-US" sz="2000" dirty="0" smtClean="0">
                <a:solidFill>
                  <a:schemeClr val="bg1"/>
                </a:solidFill>
                <a:latin typeface="Comic Sans MS" panose="030F0702030302020204" pitchFamily="66" charset="0"/>
              </a:rPr>
              <a:t>Dear Coos County 4</a:t>
            </a:r>
            <a:r>
              <a:rPr lang="en-US" sz="2000" baseline="30000" dirty="0" smtClean="0">
                <a:solidFill>
                  <a:schemeClr val="bg1"/>
                </a:solidFill>
                <a:latin typeface="Comic Sans MS" panose="030F0702030302020204" pitchFamily="66" charset="0"/>
              </a:rPr>
              <a:t>th</a:t>
            </a:r>
            <a:r>
              <a:rPr lang="en-US" sz="2000" dirty="0" smtClean="0">
                <a:solidFill>
                  <a:schemeClr val="bg1"/>
                </a:solidFill>
                <a:latin typeface="Comic Sans MS" panose="030F0702030302020204" pitchFamily="66" charset="0"/>
              </a:rPr>
              <a:t> Graders, </a:t>
            </a:r>
            <a:endParaRPr lang="en-US" sz="2000" dirty="0">
              <a:solidFill>
                <a:schemeClr val="bg1"/>
              </a:solidFill>
              <a:latin typeface="Comic Sans MS" panose="030F0702030302020204" pitchFamily="66" charset="0"/>
            </a:endParaRPr>
          </a:p>
          <a:p>
            <a:pPr>
              <a:lnSpc>
                <a:spcPct val="150000"/>
              </a:lnSpc>
            </a:pPr>
            <a:r>
              <a:rPr lang="en-US" sz="2000" dirty="0" smtClean="0">
                <a:solidFill>
                  <a:schemeClr val="bg1"/>
                </a:solidFill>
                <a:latin typeface="Comic Sans MS" panose="030F0702030302020204" pitchFamily="66" charset="0"/>
              </a:rPr>
              <a:t>I am a fourth grader at Warm Springs Elementary School, on the Warm Springs Reservation. Today my class is writing about what we expect to do during Spring Vacation. </a:t>
            </a:r>
            <a:endParaRPr lang="en-US" sz="2000" dirty="0">
              <a:solidFill>
                <a:schemeClr val="bg1"/>
              </a:solidFill>
              <a:latin typeface="Comic Sans MS" panose="030F0702030302020204" pitchFamily="66" charset="0"/>
            </a:endParaRPr>
          </a:p>
          <a:p>
            <a:pPr>
              <a:lnSpc>
                <a:spcPct val="150000"/>
              </a:lnSpc>
            </a:pPr>
            <a:r>
              <a:rPr lang="en-US" sz="2000" dirty="0" smtClean="0">
                <a:solidFill>
                  <a:schemeClr val="bg1"/>
                </a:solidFill>
                <a:latin typeface="Comic Sans MS" panose="030F0702030302020204" pitchFamily="66" charset="0"/>
              </a:rPr>
              <a:t>I will get to spend it with my grandparents, who are Elders of my tribe. They know a lot about our tribe’s culture, and sometimes I get to help them do traditional things so I can learn at least some of what they know. </a:t>
            </a:r>
          </a:p>
        </p:txBody>
      </p:sp>
    </p:spTree>
    <p:extLst>
      <p:ext uri="{BB962C8B-B14F-4D97-AF65-F5344CB8AC3E}">
        <p14:creationId xmlns:p14="http://schemas.microsoft.com/office/powerpoint/2010/main" val="177849246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503238" y="1770063"/>
            <a:ext cx="906145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pic>
        <p:nvPicPr>
          <p:cNvPr id="1095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200025"/>
            <a:ext cx="9906000" cy="741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ChangeArrowheads="1"/>
          </p:cNvSpPr>
          <p:nvPr/>
        </p:nvSpPr>
        <p:spPr bwMode="auto">
          <a:xfrm>
            <a:off x="3803650" y="28575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pic>
        <p:nvPicPr>
          <p:cNvPr id="1116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657225"/>
            <a:ext cx="8685213" cy="651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
          <p:cNvSpPr>
            <a:spLocks noChangeArrowheads="1"/>
          </p:cNvSpPr>
          <p:nvPr/>
        </p:nvSpPr>
        <p:spPr bwMode="auto">
          <a:xfrm>
            <a:off x="3803650" y="28575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pic>
        <p:nvPicPr>
          <p:cNvPr id="1136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3352800"/>
            <a:ext cx="635317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36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 y="276225"/>
            <a:ext cx="4432300" cy="421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366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525" y="962025"/>
            <a:ext cx="3124200"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367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6525" y="3781425"/>
            <a:ext cx="27051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3785652"/>
          </a:xfrm>
          <a:prstGeom prst="rect">
            <a:avLst/>
          </a:prstGeom>
        </p:spPr>
        <p:txBody>
          <a:bodyPr>
            <a:spAutoFit/>
          </a:bodyPr>
          <a:lstStyle/>
          <a:p>
            <a:pPr>
              <a:lnSpc>
                <a:spcPct val="150000"/>
              </a:lnSpc>
            </a:pPr>
            <a:r>
              <a:rPr lang="en-US" sz="2000" dirty="0" smtClean="0">
                <a:solidFill>
                  <a:schemeClr val="bg1"/>
                </a:solidFill>
                <a:latin typeface="Comic Sans MS" panose="030F0702030302020204" pitchFamily="66" charset="0"/>
              </a:rPr>
              <a:t>Just as people today cook and eat potatoes or carrots, my ancestors dug and ate the roots of other plants that grow here. Biscuit root is one of those plants. My Grandma knows how to find them even when they have no leaves or flowers. The root looks like a flower bulb. We peel and clean them after they’re dug, and put them away for later. They taste kind of sweet. </a:t>
            </a:r>
          </a:p>
        </p:txBody>
      </p:sp>
    </p:spTree>
    <p:extLst>
      <p:ext uri="{BB962C8B-B14F-4D97-AF65-F5344CB8AC3E}">
        <p14:creationId xmlns:p14="http://schemas.microsoft.com/office/powerpoint/2010/main" val="41099490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noChangeArrowheads="1"/>
          </p:cNvPicPr>
          <p:nvPr/>
        </p:nvPicPr>
        <p:blipFill>
          <a:blip r:embed="rId3">
            <a:extLst>
              <a:ext uri="{28A0092B-C50C-407E-A947-70E740481C1C}">
                <a14:useLocalDpi xmlns:a14="http://schemas.microsoft.com/office/drawing/2010/main" val="0"/>
              </a:ext>
            </a:extLst>
          </a:blip>
          <a:srcRect l="24002" t="10504" r="9959" b="14906"/>
          <a:stretch>
            <a:fillRect/>
          </a:stretch>
        </p:blipFill>
        <p:spPr bwMode="auto">
          <a:xfrm>
            <a:off x="2219325" y="962025"/>
            <a:ext cx="59245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5715" name="Text Box 2"/>
          <p:cNvSpPr txBox="1">
            <a:spLocks noChangeArrowheads="1"/>
          </p:cNvSpPr>
          <p:nvPr/>
        </p:nvSpPr>
        <p:spPr bwMode="auto">
          <a:xfrm>
            <a:off x="1828800" y="5029200"/>
            <a:ext cx="258763"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9pPr>
          </a:lstStyle>
          <a:p>
            <a:pPr eaLnBrk="1" hangingPunct="1">
              <a:lnSpc>
                <a:spcPct val="93000"/>
              </a:lnSpc>
              <a:buSzPct val="100000"/>
            </a:pPr>
            <a:r>
              <a:rPr lang="en-US" altLang="en-US" sz="2200">
                <a:solidFill>
                  <a:srgbClr val="000000"/>
                </a:solidFill>
                <a:latin typeface="Arial" panose="020B0604020202020204" pitchFamily="34" charset="0"/>
                <a:ea typeface="SimSun" panose="02010600030101010101" pitchFamily="2" charset="-122"/>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5763"/>
            <a:ext cx="6172200" cy="51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77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275" y="4114800"/>
            <a:ext cx="47339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7764" name="Text Box 3"/>
          <p:cNvSpPr txBox="1">
            <a:spLocks noChangeArrowheads="1"/>
          </p:cNvSpPr>
          <p:nvPr/>
        </p:nvSpPr>
        <p:spPr bwMode="auto">
          <a:xfrm>
            <a:off x="1527175" y="5632450"/>
            <a:ext cx="3646488"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804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9pPr>
          </a:lstStyle>
          <a:p>
            <a:pPr eaLnBrk="1" hangingPunct="1">
              <a:lnSpc>
                <a:spcPct val="93000"/>
              </a:lnSpc>
              <a:buSzPct val="100000"/>
            </a:pPr>
            <a:r>
              <a:rPr lang="en-US" altLang="en-US" sz="2600" b="1">
                <a:solidFill>
                  <a:srgbClr val="FFFFFF"/>
                </a:solidFill>
                <a:latin typeface="Arial" panose="020B0604020202020204" pitchFamily="34" charset="0"/>
                <a:ea typeface="SimSun" panose="02010600030101010101" pitchFamily="2" charset="-122"/>
              </a:rPr>
              <a:t>Biscuit Root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14400"/>
            <a:ext cx="8031163" cy="631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
          <p:cNvPicPr>
            <a:picLocks noChangeAspect="1" noChangeArrowheads="1"/>
          </p:cNvPicPr>
          <p:nvPr/>
        </p:nvPicPr>
        <p:blipFill>
          <a:blip r:embed="rId3">
            <a:extLst>
              <a:ext uri="{28A0092B-C50C-407E-A947-70E740481C1C}">
                <a14:useLocalDpi xmlns:a14="http://schemas.microsoft.com/office/drawing/2010/main" val="0"/>
              </a:ext>
            </a:extLst>
          </a:blip>
          <a:srcRect l="7397" r="22214" b="6085"/>
          <a:stretch>
            <a:fillRect/>
          </a:stretch>
        </p:blipFill>
        <p:spPr bwMode="auto">
          <a:xfrm>
            <a:off x="1762125" y="1419225"/>
            <a:ext cx="6781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70731" y="1419225"/>
            <a:ext cx="8564484" cy="2632992"/>
          </a:xfrm>
        </p:spPr>
        <p:txBody>
          <a:bodyPr/>
          <a:lstStyle/>
          <a:p>
            <a:r>
              <a:rPr lang="en-US" sz="5000" dirty="0" smtClean="0"/>
              <a:t>What are some things that Matilda, </a:t>
            </a:r>
            <a:r>
              <a:rPr lang="en-US" sz="5000" dirty="0" err="1" smtClean="0"/>
              <a:t>Ramil</a:t>
            </a:r>
            <a:r>
              <a:rPr lang="en-US" sz="5000" dirty="0" smtClean="0"/>
              <a:t>, and </a:t>
            </a:r>
            <a:r>
              <a:rPr lang="en-US" sz="5000" dirty="0" err="1" smtClean="0"/>
              <a:t>Zhade</a:t>
            </a:r>
            <a:r>
              <a:rPr lang="en-US" sz="5000" dirty="0" smtClean="0"/>
              <a:t> do that are similar and different from what you do?</a:t>
            </a:r>
            <a:endParaRPr lang="en-US" sz="5000" dirty="0"/>
          </a:p>
        </p:txBody>
      </p:sp>
    </p:spTree>
    <p:extLst>
      <p:ext uri="{BB962C8B-B14F-4D97-AF65-F5344CB8AC3E}">
        <p14:creationId xmlns:p14="http://schemas.microsoft.com/office/powerpoint/2010/main" val="38001305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2349618"/>
          </a:xfrm>
          <a:prstGeom prst="rect">
            <a:avLst/>
          </a:prstGeom>
        </p:spPr>
        <p:txBody>
          <a:bodyPr>
            <a:spAutoFit/>
          </a:bodyPr>
          <a:lstStyle/>
          <a:p>
            <a:pPr>
              <a:lnSpc>
                <a:spcPct val="150000"/>
              </a:lnSpc>
            </a:pPr>
            <a:r>
              <a:rPr lang="en-US" sz="2000" dirty="0" smtClean="0">
                <a:solidFill>
                  <a:schemeClr val="bg1"/>
                </a:solidFill>
                <a:latin typeface="Comic Sans MS" panose="030F0702030302020204" pitchFamily="66" charset="0"/>
              </a:rPr>
              <a:t>My Grandpa usually lets me sit and help fix his salmon fishing nets, and we go fishing if the weather is good. He starts fishing for salmon and lamprey eels in the springtime and keeps fishing all summer long. </a:t>
            </a:r>
          </a:p>
        </p:txBody>
      </p:sp>
    </p:spTree>
    <p:extLst>
      <p:ext uri="{BB962C8B-B14F-4D97-AF65-F5344CB8AC3E}">
        <p14:creationId xmlns:p14="http://schemas.microsoft.com/office/powerpoint/2010/main" val="31994782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
          <p:cNvPicPr>
            <a:picLocks noChangeAspect="1" noChangeArrowheads="1"/>
          </p:cNvPicPr>
          <p:nvPr/>
        </p:nvPicPr>
        <p:blipFill>
          <a:blip r:embed="rId3">
            <a:extLst>
              <a:ext uri="{28A0092B-C50C-407E-A947-70E740481C1C}">
                <a14:useLocalDpi xmlns:a14="http://schemas.microsoft.com/office/drawing/2010/main" val="0"/>
              </a:ext>
            </a:extLst>
          </a:blip>
          <a:srcRect b="38922"/>
          <a:stretch>
            <a:fillRect/>
          </a:stretch>
        </p:blipFill>
        <p:spPr bwMode="auto">
          <a:xfrm>
            <a:off x="4962525" y="1571625"/>
            <a:ext cx="438785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3907" name="Picture 2"/>
          <p:cNvPicPr>
            <a:picLocks noChangeAspect="1" noChangeArrowheads="1"/>
          </p:cNvPicPr>
          <p:nvPr/>
        </p:nvPicPr>
        <p:blipFill>
          <a:blip r:embed="rId4">
            <a:extLst>
              <a:ext uri="{28A0092B-C50C-407E-A947-70E740481C1C}">
                <a14:useLocalDpi xmlns:a14="http://schemas.microsoft.com/office/drawing/2010/main" val="0"/>
              </a:ext>
            </a:extLst>
          </a:blip>
          <a:srcRect r="47881"/>
          <a:stretch>
            <a:fillRect/>
          </a:stretch>
        </p:blipFill>
        <p:spPr bwMode="auto">
          <a:xfrm>
            <a:off x="695325" y="1038225"/>
            <a:ext cx="2938463"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5119607"/>
          </a:xfrm>
          <a:prstGeom prst="rect">
            <a:avLst/>
          </a:prstGeom>
        </p:spPr>
        <p:txBody>
          <a:bodyPr>
            <a:spAutoFit/>
          </a:bodyPr>
          <a:lstStyle/>
          <a:p>
            <a:pPr>
              <a:lnSpc>
                <a:spcPct val="150000"/>
              </a:lnSpc>
            </a:pPr>
            <a:r>
              <a:rPr lang="en-US" sz="2000" dirty="0">
                <a:solidFill>
                  <a:schemeClr val="bg1"/>
                </a:solidFill>
                <a:latin typeface="Comic Sans MS" panose="030F0702030302020204" pitchFamily="66" charset="0"/>
              </a:rPr>
              <a:t>In the spring he mostly uses a dip net to catch fish where they jump over rapids and waterfall. He says this is one of the ways they caught fish thousands of years ago. Grandpa saves the first salmon he catches in springtime for a special feast. In the summer, we take out his boat on the river and fish in deep pools. My Dad and my uncles also fish for salmon in the summertime. Usually, we smoke some of the fish, and the rest we put in the freezer for later. </a:t>
            </a:r>
          </a:p>
          <a:p>
            <a:pPr>
              <a:lnSpc>
                <a:spcPct val="150000"/>
              </a:lnSpc>
            </a:pPr>
            <a:endParaRPr lang="en-US"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57783228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l="10335" t="32378" r="9566" b="9334"/>
          <a:stretch>
            <a:fillRect/>
          </a:stretch>
        </p:blipFill>
        <p:spPr bwMode="auto">
          <a:xfrm>
            <a:off x="473075" y="2916238"/>
            <a:ext cx="9602788"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5955" name="Picture 2"/>
          <p:cNvPicPr>
            <a:picLocks noChangeAspect="1" noChangeArrowheads="1"/>
          </p:cNvPicPr>
          <p:nvPr/>
        </p:nvPicPr>
        <p:blipFill>
          <a:blip r:embed="rId4">
            <a:extLst>
              <a:ext uri="{28A0092B-C50C-407E-A947-70E740481C1C}">
                <a14:useLocalDpi xmlns:a14="http://schemas.microsoft.com/office/drawing/2010/main" val="0"/>
              </a:ext>
            </a:extLst>
          </a:blip>
          <a:srcRect l="49500" t="15221" b="27399"/>
          <a:stretch>
            <a:fillRect/>
          </a:stretch>
        </p:blipFill>
        <p:spPr bwMode="auto">
          <a:xfrm>
            <a:off x="234950" y="274638"/>
            <a:ext cx="3898900" cy="3276600"/>
          </a:xfrm>
          <a:prstGeom prst="rect">
            <a:avLst/>
          </a:prstGeom>
          <a:noFill/>
          <a:ln w="2844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
          <p:cNvPicPr>
            <a:picLocks noChangeAspect="1" noChangeArrowheads="1"/>
          </p:cNvPicPr>
          <p:nvPr/>
        </p:nvPicPr>
        <p:blipFill>
          <a:blip r:embed="rId3">
            <a:extLst>
              <a:ext uri="{28A0092B-C50C-407E-A947-70E740481C1C}">
                <a14:useLocalDpi xmlns:a14="http://schemas.microsoft.com/office/drawing/2010/main" val="0"/>
              </a:ext>
            </a:extLst>
          </a:blip>
          <a:srcRect l="1501"/>
          <a:stretch>
            <a:fillRect/>
          </a:stretch>
        </p:blipFill>
        <p:spPr bwMode="auto">
          <a:xfrm>
            <a:off x="2828925" y="1050925"/>
            <a:ext cx="4484688"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
          <p:cNvPicPr>
            <a:picLocks noChangeAspect="1" noChangeArrowheads="1"/>
          </p:cNvPicPr>
          <p:nvPr/>
        </p:nvPicPr>
        <p:blipFill>
          <a:blip r:embed="rId3">
            <a:extLst>
              <a:ext uri="{28A0092B-C50C-407E-A947-70E740481C1C}">
                <a14:useLocalDpi xmlns:a14="http://schemas.microsoft.com/office/drawing/2010/main" val="0"/>
              </a:ext>
            </a:extLst>
          </a:blip>
          <a:srcRect t="40096" b="10762"/>
          <a:stretch>
            <a:fillRect/>
          </a:stretch>
        </p:blipFill>
        <p:spPr bwMode="auto">
          <a:xfrm>
            <a:off x="0" y="-180975"/>
            <a:ext cx="70104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00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5925" y="2652713"/>
            <a:ext cx="4413250"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3323987"/>
          </a:xfrm>
          <a:prstGeom prst="rect">
            <a:avLst/>
          </a:prstGeom>
        </p:spPr>
        <p:txBody>
          <a:bodyPr>
            <a:spAutoFit/>
          </a:bodyPr>
          <a:lstStyle/>
          <a:p>
            <a:pPr>
              <a:lnSpc>
                <a:spcPct val="150000"/>
              </a:lnSpc>
            </a:pPr>
            <a:r>
              <a:rPr lang="en-US" sz="2000" dirty="0" smtClean="0">
                <a:solidFill>
                  <a:schemeClr val="bg1"/>
                </a:solidFill>
                <a:latin typeface="Comic Sans MS" panose="030F0702030302020204" pitchFamily="66" charset="0"/>
              </a:rPr>
              <a:t>My cousins, who are members of the Umatilla Indian tribe in Pendleton, will probably come visit their Grandparents here during spring break. We will probably get together for some basketball. They are really good, in fact a girl name </a:t>
            </a:r>
            <a:r>
              <a:rPr lang="en-US" sz="2000" dirty="0" err="1" smtClean="0">
                <a:solidFill>
                  <a:schemeClr val="bg1"/>
                </a:solidFill>
                <a:latin typeface="Comic Sans MS" panose="030F0702030302020204" pitchFamily="66" charset="0"/>
              </a:rPr>
              <a:t>Shoni</a:t>
            </a:r>
            <a:r>
              <a:rPr lang="en-US" sz="2000" dirty="0" smtClean="0">
                <a:solidFill>
                  <a:schemeClr val="bg1"/>
                </a:solidFill>
                <a:latin typeface="Comic Sans MS" panose="030F0702030302020204" pitchFamily="66" charset="0"/>
              </a:rPr>
              <a:t> </a:t>
            </a:r>
            <a:r>
              <a:rPr lang="en-US" sz="2000" dirty="0" err="1" smtClean="0">
                <a:solidFill>
                  <a:schemeClr val="bg1"/>
                </a:solidFill>
                <a:latin typeface="Comic Sans MS" panose="030F0702030302020204" pitchFamily="66" charset="0"/>
              </a:rPr>
              <a:t>Schimmel</a:t>
            </a:r>
            <a:r>
              <a:rPr lang="en-US" sz="2000" dirty="0" smtClean="0">
                <a:solidFill>
                  <a:schemeClr val="bg1"/>
                </a:solidFill>
                <a:latin typeface="Comic Sans MS" panose="030F0702030302020204" pitchFamily="66" charset="0"/>
              </a:rPr>
              <a:t> from the Umatilla Tribe plays for the University of Louisville and was named an All-American. </a:t>
            </a:r>
            <a:endParaRPr lang="en-US"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3651116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325" y="428625"/>
            <a:ext cx="4410075"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2099" name="Picture 2"/>
          <p:cNvPicPr>
            <a:picLocks noChangeAspect="1" noChangeArrowheads="1"/>
          </p:cNvPicPr>
          <p:nvPr/>
        </p:nvPicPr>
        <p:blipFill>
          <a:blip r:embed="rId4">
            <a:extLst>
              <a:ext uri="{28A0092B-C50C-407E-A947-70E740481C1C}">
                <a14:useLocalDpi xmlns:a14="http://schemas.microsoft.com/office/drawing/2010/main" val="0"/>
              </a:ext>
            </a:extLst>
          </a:blip>
          <a:srcRect l="8150" r="28160"/>
          <a:stretch>
            <a:fillRect/>
          </a:stretch>
        </p:blipFill>
        <p:spPr bwMode="auto">
          <a:xfrm>
            <a:off x="466725" y="0"/>
            <a:ext cx="3648075"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210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5" y="2790825"/>
            <a:ext cx="3559175"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210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725" y="3506788"/>
            <a:ext cx="5029200"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2102" name="Text Box 5"/>
          <p:cNvSpPr txBox="1">
            <a:spLocks noChangeArrowheads="1"/>
          </p:cNvSpPr>
          <p:nvPr/>
        </p:nvSpPr>
        <p:spPr bwMode="auto">
          <a:xfrm>
            <a:off x="847725" y="6564313"/>
            <a:ext cx="5410200" cy="78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Calibri" panose="020F0502020204030204" pitchFamily="34" charset="0"/>
              </a:defRPr>
            </a:lvl9pPr>
          </a:lstStyle>
          <a:p>
            <a:pPr eaLnBrk="1" hangingPunct="1">
              <a:lnSpc>
                <a:spcPct val="93000"/>
              </a:lnSpc>
              <a:buSzPct val="100000"/>
            </a:pPr>
            <a:r>
              <a:rPr lang="en-US" altLang="en-US" sz="1200" b="1" dirty="0">
                <a:solidFill>
                  <a:srgbClr val="FFFFFF"/>
                </a:solidFill>
                <a:latin typeface="Arial" panose="020B0604020202020204" pitchFamily="34" charset="0"/>
                <a:ea typeface="SimSun" panose="02010600030101010101" pitchFamily="2" charset="-122"/>
              </a:rPr>
              <a:t>Another first for </a:t>
            </a:r>
            <a:r>
              <a:rPr lang="en-US" altLang="en-US" sz="1200" b="1" dirty="0" err="1">
                <a:solidFill>
                  <a:srgbClr val="FFFFFF"/>
                </a:solidFill>
                <a:latin typeface="Arial" panose="020B0604020202020204" pitchFamily="34" charset="0"/>
                <a:ea typeface="SimSun" panose="02010600030101010101" pitchFamily="2" charset="-122"/>
              </a:rPr>
              <a:t>Shoni</a:t>
            </a:r>
            <a:r>
              <a:rPr lang="en-US" altLang="en-US" sz="1200" b="1" dirty="0">
                <a:solidFill>
                  <a:srgbClr val="FFFFFF"/>
                </a:solidFill>
                <a:latin typeface="Arial" panose="020B0604020202020204" pitchFamily="34" charset="0"/>
                <a:ea typeface="SimSun" panose="02010600030101010101" pitchFamily="2" charset="-122"/>
              </a:rPr>
              <a:t> </a:t>
            </a:r>
            <a:r>
              <a:rPr lang="en-US" altLang="en-US" sz="1200" b="1" dirty="0" err="1">
                <a:solidFill>
                  <a:srgbClr val="FFFFFF"/>
                </a:solidFill>
                <a:latin typeface="Arial" panose="020B0604020202020204" pitchFamily="34" charset="0"/>
                <a:ea typeface="SimSun" panose="02010600030101010101" pitchFamily="2" charset="-122"/>
              </a:rPr>
              <a:t>Schimmel</a:t>
            </a:r>
            <a:r>
              <a:rPr lang="en-US" altLang="en-US" sz="1200" b="1" dirty="0">
                <a:solidFill>
                  <a:srgbClr val="FFFFFF"/>
                </a:solidFill>
                <a:latin typeface="Arial" panose="020B0604020202020204" pitchFamily="34" charset="0"/>
                <a:ea typeface="SimSun" panose="02010600030101010101" pitchFamily="2" charset="-122"/>
              </a:rPr>
              <a:t>, making the first team of the Full Court Press freshman All-America team, averaging 15.1 points and 4.9 assists per game during her first season with the University of Louisville women’s basketball team</a:t>
            </a:r>
            <a:r>
              <a:rPr lang="en-US" altLang="en-US" sz="1200" b="1" dirty="0" smtClean="0">
                <a:solidFill>
                  <a:srgbClr val="FFFFFF"/>
                </a:solidFill>
                <a:latin typeface="Arial" panose="020B0604020202020204" pitchFamily="34" charset="0"/>
                <a:ea typeface="SimSun" panose="02010600030101010101" pitchFamily="2" charset="-122"/>
              </a:rPr>
              <a:t>.</a:t>
            </a:r>
            <a:endParaRPr lang="en-US" altLang="en-US" sz="1200" dirty="0">
              <a:solidFill>
                <a:srgbClr val="FFFFFF"/>
              </a:solidFill>
              <a:latin typeface="Arial" panose="020B0604020202020204" pitchFamily="34" charset="0"/>
              <a:ea typeface="SimSun" panose="02010600030101010101" pitchFamily="2" charset="-122"/>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
          <p:cNvSpPr>
            <a:spLocks noChangeArrowheads="1"/>
          </p:cNvSpPr>
          <p:nvPr/>
        </p:nvSpPr>
        <p:spPr bwMode="auto">
          <a:xfrm>
            <a:off x="4456113" y="3067050"/>
            <a:ext cx="11620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sp>
        <p:nvSpPr>
          <p:cNvPr id="134147" name="Rectangle 2"/>
          <p:cNvSpPr>
            <a:spLocks noChangeArrowheads="1"/>
          </p:cNvSpPr>
          <p:nvPr/>
        </p:nvSpPr>
        <p:spPr bwMode="auto">
          <a:xfrm>
            <a:off x="4456113" y="3067050"/>
            <a:ext cx="11620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3000"/>
              </a:lnSpc>
              <a:buClr>
                <a:srgbClr val="000000"/>
              </a:buClr>
              <a:buSzPct val="100000"/>
              <a:buFont typeface="Times New Roman" panose="02020603050405020304" pitchFamily="18" charset="0"/>
              <a:buNone/>
            </a:pPr>
            <a:endParaRPr lang="en-US" altLang="en-US"/>
          </a:p>
        </p:txBody>
      </p:sp>
      <p:pic>
        <p:nvPicPr>
          <p:cNvPr id="134148" name="Picture 3"/>
          <p:cNvPicPr>
            <a:picLocks noChangeAspect="1" noChangeArrowheads="1"/>
          </p:cNvPicPr>
          <p:nvPr/>
        </p:nvPicPr>
        <p:blipFill>
          <a:blip r:embed="rId3">
            <a:extLst>
              <a:ext uri="{28A0092B-C50C-407E-A947-70E740481C1C}">
                <a14:useLocalDpi xmlns:a14="http://schemas.microsoft.com/office/drawing/2010/main" val="0"/>
              </a:ext>
            </a:extLst>
          </a:blip>
          <a:srcRect l="15991"/>
          <a:stretch>
            <a:fillRect/>
          </a:stretch>
        </p:blipFill>
        <p:spPr bwMode="auto">
          <a:xfrm>
            <a:off x="999331" y="581025"/>
            <a:ext cx="8023225" cy="632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ownload Printable Lined Paper Template - Wide Ruled 8.7mm blue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75863" cy="756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98738" y="1419225"/>
            <a:ext cx="6400800" cy="4247317"/>
          </a:xfrm>
          <a:prstGeom prst="rect">
            <a:avLst/>
          </a:prstGeom>
        </p:spPr>
        <p:txBody>
          <a:bodyPr>
            <a:spAutoFit/>
          </a:bodyPr>
          <a:lstStyle/>
          <a:p>
            <a:pPr>
              <a:lnSpc>
                <a:spcPct val="150000"/>
              </a:lnSpc>
            </a:pPr>
            <a:r>
              <a:rPr lang="en-US" sz="2000" dirty="0" smtClean="0">
                <a:solidFill>
                  <a:schemeClr val="bg1"/>
                </a:solidFill>
                <a:latin typeface="Comic Sans MS" panose="030F0702030302020204" pitchFamily="66" charset="0"/>
              </a:rPr>
              <a:t>I will see them again in April when they come to the Root and Salmon Feast at the Warm Springs Longhouse. </a:t>
            </a:r>
            <a:endParaRPr lang="en-US" sz="2000" dirty="0">
              <a:solidFill>
                <a:schemeClr val="bg1"/>
              </a:solidFill>
              <a:latin typeface="Comic Sans MS" panose="030F0702030302020204" pitchFamily="66" charset="0"/>
            </a:endParaRPr>
          </a:p>
          <a:p>
            <a:pPr>
              <a:lnSpc>
                <a:spcPct val="150000"/>
              </a:lnSpc>
            </a:pPr>
            <a:r>
              <a:rPr lang="en-US" sz="2000" dirty="0" smtClean="0">
                <a:solidFill>
                  <a:schemeClr val="bg1"/>
                </a:solidFill>
                <a:latin typeface="Comic Sans MS" panose="030F0702030302020204" pitchFamily="66" charset="0"/>
              </a:rPr>
              <a:t>I hope you have as much fun on Spring Vacation as I will. Thank you for taking the time to read my letter. </a:t>
            </a:r>
          </a:p>
          <a:p>
            <a:pPr>
              <a:lnSpc>
                <a:spcPct val="150000"/>
              </a:lnSpc>
            </a:pPr>
            <a:endParaRPr lang="en-US" sz="2000" dirty="0">
              <a:solidFill>
                <a:schemeClr val="bg1"/>
              </a:solidFill>
              <a:latin typeface="Comic Sans MS" panose="030F0702030302020204" pitchFamily="66" charset="0"/>
            </a:endParaRPr>
          </a:p>
          <a:p>
            <a:pPr>
              <a:lnSpc>
                <a:spcPct val="150000"/>
              </a:lnSpc>
            </a:pPr>
            <a:r>
              <a:rPr lang="en-US" sz="2000" dirty="0" smtClean="0">
                <a:solidFill>
                  <a:schemeClr val="bg1"/>
                </a:solidFill>
                <a:latin typeface="Comic Sans MS" panose="030F0702030302020204" pitchFamily="66" charset="0"/>
              </a:rPr>
              <a:t>Sincerely, </a:t>
            </a:r>
          </a:p>
          <a:p>
            <a:pPr>
              <a:lnSpc>
                <a:spcPct val="150000"/>
              </a:lnSpc>
            </a:pPr>
            <a:r>
              <a:rPr lang="en-US" sz="2000" dirty="0" smtClean="0">
                <a:solidFill>
                  <a:schemeClr val="bg1"/>
                </a:solidFill>
                <a:latin typeface="Comic Sans MS" panose="030F0702030302020204" pitchFamily="66" charset="0"/>
              </a:rPr>
              <a:t>Warm Springs 4</a:t>
            </a:r>
            <a:r>
              <a:rPr lang="en-US" sz="2000" baseline="30000" dirty="0" smtClean="0">
                <a:solidFill>
                  <a:schemeClr val="bg1"/>
                </a:solidFill>
                <a:latin typeface="Comic Sans MS" panose="030F0702030302020204" pitchFamily="66" charset="0"/>
              </a:rPr>
              <a:t>th</a:t>
            </a:r>
            <a:r>
              <a:rPr lang="en-US" sz="2000" dirty="0" smtClean="0">
                <a:solidFill>
                  <a:schemeClr val="bg1"/>
                </a:solidFill>
                <a:latin typeface="Comic Sans MS" panose="030F0702030302020204" pitchFamily="66" charset="0"/>
              </a:rPr>
              <a:t> grade student </a:t>
            </a:r>
            <a:endParaRPr lang="en-US"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76586146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LIDO_PRESENTATION_ID" val="8c1650cb-f1fa-4959-a2dc-a23d44abd396"/>
  <p:tag name="SLIDO_APP_VERSION" val="0.16.1.120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32287</TotalTime>
  <Words>3490</Words>
  <Application>Microsoft Office PowerPoint</Application>
  <PresentationFormat>Custom</PresentationFormat>
  <Paragraphs>379</Paragraphs>
  <Slides>102</Slides>
  <Notes>57</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102</vt:i4>
      </vt:variant>
    </vt:vector>
  </HeadingPairs>
  <TitlesOfParts>
    <vt:vector size="111" baseType="lpstr">
      <vt:lpstr>Microsoft YaHei</vt:lpstr>
      <vt:lpstr>SimSun</vt:lpstr>
      <vt:lpstr>Arial</vt:lpstr>
      <vt:lpstr>Calibri</vt:lpstr>
      <vt:lpstr>Calibri Light</vt:lpstr>
      <vt:lpstr>Comic Sans MS</vt:lpstr>
      <vt:lpstr>Mangal</vt:lpstr>
      <vt:lpstr>Times New Roman</vt:lpstr>
      <vt:lpstr>Office Theme</vt:lpstr>
      <vt:lpstr>Native Americans (Indians) Today </vt:lpstr>
      <vt:lpstr>Which federally recognized Native American tribes have offices in Coos County today? </vt:lpstr>
      <vt:lpstr>PowerPoint Presentation</vt:lpstr>
      <vt:lpstr>What is a false idea?  Has anyone ever had a false idea about you, what was it?  What other stereotypes might Native Americans experience? </vt:lpstr>
      <vt:lpstr>PowerPoint Presentation</vt:lpstr>
      <vt:lpstr>PowerPoint Presentation</vt:lpstr>
      <vt:lpstr>What activities or celebrations do you put on fancy clothes for?</vt:lpstr>
      <vt:lpstr>PowerPoint Presentation</vt:lpstr>
      <vt:lpstr>What are some things that Matilda, Ramil, and Zhade do that are similar and different from what you do?</vt:lpstr>
      <vt:lpstr>PowerPoint Presentation</vt:lpstr>
      <vt:lpstr>Let’s Practice  </vt:lpstr>
      <vt:lpstr>PowerPoint Presentation</vt:lpstr>
      <vt:lpstr>PowerPoint Presentation</vt:lpstr>
      <vt:lpstr>What is a Federally Recognized Tribe?  What do you think it means to be a Confederated Tribe?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would you put on a logo about you and your family?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Relate?</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Relate?</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Relate?</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Vicki Wiese</dc:creator>
  <cp:lastModifiedBy>Marcia Hart</cp:lastModifiedBy>
  <cp:revision>113</cp:revision>
  <cp:lastPrinted>2012-02-14T23:32:39Z</cp:lastPrinted>
  <dcterms:created xsi:type="dcterms:W3CDTF">2011-01-28T17:53:55Z</dcterms:created>
  <dcterms:modified xsi:type="dcterms:W3CDTF">2022-11-03T19:25:59Z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PresentationID">
    <vt:lpwstr>8c1650cb-f1fa-4959-a2dc-a23d44abd396</vt:lpwstr>
  </property>
  <property fmtid="{D5CDD505-2E9C-101B-9397-08002B2CF9AE}" pid="3" name="SlidoAppVersion">
    <vt:lpwstr>0.16.1.1203</vt:lpwstr>
  </property>
</Properties>
</file>